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3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97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4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5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1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3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5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68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9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5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D24E-4A4F-4BF3-A2DD-70DE232DB5FF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33A8-5B10-46DB-91E6-D1BB5B662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5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SAMPLE IV Infusion Bag</a:t>
            </a:r>
            <a:br>
              <a:rPr lang="en-US" b="1" dirty="0" smtClean="0"/>
            </a:br>
            <a:r>
              <a:rPr lang="en-US" sz="2200" b="1" dirty="0" smtClean="0"/>
              <a:t>(may not be the one used at all OSCEs but use as a guide)</a:t>
            </a:r>
            <a:endParaRPr lang="en-GB" sz="2200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332" y="1545336"/>
            <a:ext cx="3775188" cy="5312664"/>
          </a:xfrm>
        </p:spPr>
      </p:pic>
      <p:sp>
        <p:nvSpPr>
          <p:cNvPr id="2" name="TextBox 1"/>
          <p:cNvSpPr txBox="1"/>
          <p:nvPr/>
        </p:nvSpPr>
        <p:spPr>
          <a:xfrm>
            <a:off x="1480730" y="5338756"/>
            <a:ext cx="1507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Re-sealable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edication</a:t>
            </a:r>
          </a:p>
          <a:p>
            <a:pPr algn="ctr"/>
            <a:r>
              <a:rPr lang="en-US" dirty="0" smtClean="0"/>
              <a:t> injection port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11799" y="4992186"/>
            <a:ext cx="3712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Plastic twist-off protector cap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Must </a:t>
            </a:r>
            <a:r>
              <a:rPr lang="en-US" dirty="0" smtClean="0">
                <a:solidFill>
                  <a:srgbClr val="0070C0"/>
                </a:solidFill>
              </a:rPr>
              <a:t>be removed before inserting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IV </a:t>
            </a:r>
            <a:r>
              <a:rPr lang="en-US" dirty="0" smtClean="0">
                <a:solidFill>
                  <a:srgbClr val="0070C0"/>
                </a:solidFill>
              </a:rPr>
              <a:t>infusion line spike. Remove the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protector </a:t>
            </a:r>
            <a:r>
              <a:rPr lang="en-US" dirty="0">
                <a:solidFill>
                  <a:srgbClr val="0070C0"/>
                </a:solidFill>
              </a:rPr>
              <a:t>cap from IV bag </a:t>
            </a:r>
            <a:r>
              <a:rPr lang="en-US" u="sng" dirty="0" smtClean="0">
                <a:solidFill>
                  <a:srgbClr val="0070C0"/>
                </a:solidFill>
              </a:rPr>
              <a:t>before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removing </a:t>
            </a:r>
            <a:r>
              <a:rPr lang="en-US" dirty="0">
                <a:solidFill>
                  <a:srgbClr val="0070C0"/>
                </a:solidFill>
              </a:rPr>
              <a:t>cover </a:t>
            </a:r>
            <a:r>
              <a:rPr lang="en-US" dirty="0" smtClean="0">
                <a:solidFill>
                  <a:srgbClr val="0070C0"/>
                </a:solidFill>
              </a:rPr>
              <a:t>of  </a:t>
            </a:r>
            <a:r>
              <a:rPr lang="en-US" dirty="0">
                <a:solidFill>
                  <a:srgbClr val="0070C0"/>
                </a:solidFill>
              </a:rPr>
              <a:t>IV line spike </a:t>
            </a:r>
            <a:r>
              <a:rPr lang="en-US" dirty="0" smtClean="0">
                <a:solidFill>
                  <a:srgbClr val="0070C0"/>
                </a:solidFill>
              </a:rPr>
              <a:t>–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less risk of </a:t>
            </a:r>
            <a:r>
              <a:rPr lang="en-US" dirty="0">
                <a:solidFill>
                  <a:srgbClr val="0070C0"/>
                </a:solidFill>
              </a:rPr>
              <a:t>contaminating </a:t>
            </a:r>
            <a:r>
              <a:rPr lang="en-US" dirty="0" smtClean="0">
                <a:solidFill>
                  <a:srgbClr val="0070C0"/>
                </a:solidFill>
              </a:rPr>
              <a:t>spike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0720" y="4359302"/>
            <a:ext cx="171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Fluid outlet port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90277" y="3493747"/>
            <a:ext cx="123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Expiry date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3026" y="2649266"/>
            <a:ext cx="2186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 of IV </a:t>
            </a:r>
          </a:p>
          <a:p>
            <a:pPr algn="ctr"/>
            <a:r>
              <a:rPr lang="en-US" dirty="0" smtClean="0"/>
              <a:t>infusion medication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655707" y="2159253"/>
            <a:ext cx="1383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Volume of</a:t>
            </a:r>
          </a:p>
          <a:p>
            <a:pPr algn="ctr"/>
            <a:r>
              <a:rPr lang="en-US" dirty="0" smtClean="0"/>
              <a:t> infusion bag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35400" y="3832336"/>
            <a:ext cx="124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Ingredients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2949782" y="2894076"/>
            <a:ext cx="1939459" cy="7835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</p:cNvCxnSpPr>
          <p:nvPr/>
        </p:nvCxnSpPr>
        <p:spPr>
          <a:xfrm flipV="1">
            <a:off x="2877728" y="3306128"/>
            <a:ext cx="2066365" cy="7108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3"/>
          </p:cNvCxnSpPr>
          <p:nvPr/>
        </p:nvCxnSpPr>
        <p:spPr>
          <a:xfrm>
            <a:off x="2987874" y="5800421"/>
            <a:ext cx="2125302" cy="4686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547104" y="2418165"/>
            <a:ext cx="2108604" cy="4269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442714" y="3743062"/>
            <a:ext cx="2083410" cy="13199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1"/>
          </p:cNvCxnSpPr>
          <p:nvPr/>
        </p:nvCxnSpPr>
        <p:spPr>
          <a:xfrm flipH="1">
            <a:off x="6096001" y="4543968"/>
            <a:ext cx="2634719" cy="14169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096000" y="5326603"/>
            <a:ext cx="2215799" cy="10741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987875" y="1923577"/>
            <a:ext cx="2553389" cy="3414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39055" y="1512922"/>
            <a:ext cx="2562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Eyelet for hanging IV bag </a:t>
            </a:r>
          </a:p>
          <a:p>
            <a:r>
              <a:rPr lang="en-US" dirty="0" smtClean="0"/>
              <a:t>on drip-stand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11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Removing protector cap and spiking IV bag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/>
              <a:t>(may not be the one used at all OSCEs but use as a guide)</a:t>
            </a:r>
            <a:endParaRPr lang="en-GB" sz="22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2312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Protector cap on &amp; off</a:t>
            </a:r>
            <a:endParaRPr lang="en-GB" sz="2800" dirty="0">
              <a:solidFill>
                <a:srgbClr val="0070C0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57875" y="2007121"/>
            <a:ext cx="4043906" cy="4802833"/>
          </a:xfrm>
        </p:spPr>
      </p:pic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231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Safely spiking IV infusion bag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72200" y="2386584"/>
            <a:ext cx="5183188" cy="4043907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Hang infusion bag from drip stand</a:t>
            </a:r>
          </a:p>
          <a:p>
            <a:r>
              <a:rPr lang="en-US" sz="3200" dirty="0" smtClean="0"/>
              <a:t>Twist off the protector cap from the outlet port of IV fluid bag</a:t>
            </a:r>
          </a:p>
          <a:p>
            <a:r>
              <a:rPr lang="en-US" sz="3200" dirty="0" smtClean="0"/>
              <a:t>Remove spike-protector from the spike of IV administration set</a:t>
            </a:r>
          </a:p>
          <a:p>
            <a:r>
              <a:rPr lang="en-US" sz="3200" dirty="0" smtClean="0"/>
              <a:t>Take care to avoid contaminating any of the sterile key parts</a:t>
            </a:r>
          </a:p>
          <a:p>
            <a:r>
              <a:rPr lang="en-US" sz="3200" dirty="0" smtClean="0"/>
              <a:t>Use a twisting motion to fully insert spike of administration set into outlet port of fluid bag</a:t>
            </a:r>
          </a:p>
          <a:p>
            <a:r>
              <a:rPr lang="en-US" sz="3200" dirty="0" smtClean="0"/>
              <a:t>A slight resistance should be felt as the port membrane is broken when </a:t>
            </a:r>
            <a:r>
              <a:rPr lang="en-US" sz="3200" dirty="0"/>
              <a:t>spike enters the </a:t>
            </a:r>
            <a:r>
              <a:rPr lang="en-US" sz="3200" dirty="0" smtClean="0"/>
              <a:t>bag</a:t>
            </a:r>
          </a:p>
          <a:p>
            <a:r>
              <a:rPr lang="en-US" sz="3200" dirty="0" smtClean="0"/>
              <a:t>Do not fold the fluid bag during spike insertion to avoid piercing bag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5223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174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SAMPLE IV Infusion Bag (may not be the one used at all OSCEs but use as a guide)</vt:lpstr>
      <vt:lpstr>Removing protector cap and spiking IV bag (may not be the one used at all OSCEs but use as a guide)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Infusion Bag images</dc:title>
  <dc:creator>mary frawley</dc:creator>
  <cp:lastModifiedBy>mary frawley</cp:lastModifiedBy>
  <cp:revision>26</cp:revision>
  <dcterms:created xsi:type="dcterms:W3CDTF">2024-02-01T17:17:45Z</dcterms:created>
  <dcterms:modified xsi:type="dcterms:W3CDTF">2024-02-02T17:05:29Z</dcterms:modified>
</cp:coreProperties>
</file>