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4"/>
  </p:sldMasterIdLst>
  <p:notesMasterIdLst>
    <p:notesMasterId r:id="rId6"/>
  </p:notesMasterIdLst>
  <p:sldIdLst>
    <p:sldId id="838841452" r:id="rId5"/>
  </p:sldIdLst>
  <p:sldSz cx="25199975" cy="10799763"/>
  <p:notesSz cx="6807200" cy="9939338"/>
  <p:defaultTextStyle>
    <a:defPPr>
      <a:defRPr lang="en-US"/>
    </a:defPPr>
    <a:lvl1pPr marL="0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1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5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8" algn="l" defTabSz="4571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E43527-9642-4755-9137-A4AC7E31EBEA}">
          <p14:sldIdLst>
            <p14:sldId id="8388414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80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rah Casserley" initials="SC" lastIdx="4" clrIdx="6">
    <p:extLst>
      <p:ext uri="{19B8F6BF-5375-455C-9EA6-DF929625EA0E}">
        <p15:presenceInfo xmlns:p15="http://schemas.microsoft.com/office/powerpoint/2012/main" userId="S-1-5-21-2448546139-349588957-2236000232-78464" providerId="AD"/>
      </p:ext>
    </p:extLst>
  </p:cmAuthor>
  <p:cmAuthor id="1" name="Sinead Collins" initials="SC" lastIdx="44" clrIdx="0">
    <p:extLst>
      <p:ext uri="{19B8F6BF-5375-455C-9EA6-DF929625EA0E}">
        <p15:presenceInfo xmlns:p15="http://schemas.microsoft.com/office/powerpoint/2012/main" userId="S::Sinead.Collins@ie.ey.com::48bf517a-79ae-4564-a1c6-316bedd13138" providerId="AD"/>
      </p:ext>
    </p:extLst>
  </p:cmAuthor>
  <p:cmAuthor id="2" name="Ita Pentony" initials="IP" lastIdx="2" clrIdx="1">
    <p:extLst>
      <p:ext uri="{19B8F6BF-5375-455C-9EA6-DF929625EA0E}">
        <p15:presenceInfo xmlns:p15="http://schemas.microsoft.com/office/powerpoint/2012/main" userId="97810e8faa18cabd" providerId="Windows Live"/>
      </p:ext>
    </p:extLst>
  </p:cmAuthor>
  <p:cmAuthor id="3" name="Ruth Kiely" initials="RK" lastIdx="12" clrIdx="2">
    <p:extLst>
      <p:ext uri="{19B8F6BF-5375-455C-9EA6-DF929625EA0E}">
        <p15:presenceInfo xmlns:p15="http://schemas.microsoft.com/office/powerpoint/2012/main" userId="S-1-5-21-2448546139-349588957-2236000232-81229" providerId="AD"/>
      </p:ext>
    </p:extLst>
  </p:cmAuthor>
  <p:cmAuthor id="4" name="Karen.McCreesh" initials="K" lastIdx="6" clrIdx="3">
    <p:extLst>
      <p:ext uri="{19B8F6BF-5375-455C-9EA6-DF929625EA0E}">
        <p15:presenceInfo xmlns:p15="http://schemas.microsoft.com/office/powerpoint/2012/main" userId="S-1-5-21-1758683218-2981183267-2764312846-22497" providerId="AD"/>
      </p:ext>
    </p:extLst>
  </p:cmAuthor>
  <p:cmAuthor id="5" name="Roberta Ruttledge" initials="RR" lastIdx="8" clrIdx="4">
    <p:extLst>
      <p:ext uri="{19B8F6BF-5375-455C-9EA6-DF929625EA0E}">
        <p15:presenceInfo xmlns:p15="http://schemas.microsoft.com/office/powerpoint/2012/main" userId="S::Roberta.Ruttledge@ie.ey.com::9ff51960-c8ca-4e0e-b4d0-154ed1e803f4" providerId="AD"/>
      </p:ext>
    </p:extLst>
  </p:cmAuthor>
  <p:cmAuthor id="6" name="Grace E Clifford" initials="GEC" lastIdx="3" clrIdx="5">
    <p:extLst>
      <p:ext uri="{19B8F6BF-5375-455C-9EA6-DF929625EA0E}">
        <p15:presenceInfo xmlns:p15="http://schemas.microsoft.com/office/powerpoint/2012/main" userId="S::Grace.E.Clifford@ie.ey.com::70863f1a-fb44-45bd-9aa8-7aec1ce031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B4C1"/>
    <a:srgbClr val="3B7D9B"/>
    <a:srgbClr val="92BEC0"/>
    <a:srgbClr val="FFFFED"/>
    <a:srgbClr val="459084"/>
    <a:srgbClr val="67D9FF"/>
    <a:srgbClr val="FFF040"/>
    <a:srgbClr val="FF2C38"/>
    <a:srgbClr val="3F8791"/>
    <a:srgbClr val="C6D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907" autoAdjust="0"/>
  </p:normalViewPr>
  <p:slideViewPr>
    <p:cSldViewPr snapToGrid="0">
      <p:cViewPr>
        <p:scale>
          <a:sx n="50" d="100"/>
          <a:sy n="50" d="100"/>
        </p:scale>
        <p:origin x="-1832" y="36"/>
      </p:cViewPr>
      <p:guideLst>
        <p:guide orient="horz" pos="3401"/>
        <p:guide pos="8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78CC-1378-491C-835F-C64375D51480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09588" y="1243013"/>
            <a:ext cx="7826376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D6D8E-F689-4E0D-A8EA-68801000A8E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869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4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1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8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9D6D8E-F689-4E0D-A8EA-68801000A8EE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18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49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1767462"/>
            <a:ext cx="18899981" cy="3759918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5672377"/>
            <a:ext cx="18899981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20013" indent="0" algn="ctr">
              <a:buNone/>
              <a:defRPr sz="3150"/>
            </a:lvl2pPr>
            <a:lvl3pPr marL="1440026" indent="0" algn="ctr">
              <a:buNone/>
              <a:defRPr sz="2836"/>
            </a:lvl3pPr>
            <a:lvl4pPr marL="2160039" indent="0" algn="ctr">
              <a:buNone/>
              <a:defRPr sz="2520"/>
            </a:lvl4pPr>
            <a:lvl5pPr marL="2880052" indent="0" algn="ctr">
              <a:buNone/>
              <a:defRPr sz="2520"/>
            </a:lvl5pPr>
            <a:lvl6pPr marL="3600065" indent="0" algn="ctr">
              <a:buNone/>
              <a:defRPr sz="2520"/>
            </a:lvl6pPr>
            <a:lvl7pPr marL="4320078" indent="0" algn="ctr">
              <a:buNone/>
              <a:defRPr sz="2520"/>
            </a:lvl7pPr>
            <a:lvl8pPr marL="5040091" indent="0" algn="ctr">
              <a:buNone/>
              <a:defRPr sz="2520"/>
            </a:lvl8pPr>
            <a:lvl9pPr marL="5760104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77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846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574988"/>
            <a:ext cx="5433745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9" y="574988"/>
            <a:ext cx="15986233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230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" y="-2"/>
            <a:ext cx="25199975" cy="529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1953" tIns="95976" rIns="191953" bIns="95976" spcCol="0" rtlCol="0" anchor="ctr"/>
          <a:lstStyle/>
          <a:p>
            <a:pPr algn="ctr"/>
            <a:endParaRPr lang="en-US" sz="378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0" r="23046"/>
          <a:stretch/>
        </p:blipFill>
        <p:spPr>
          <a:xfrm>
            <a:off x="5" y="9968524"/>
            <a:ext cx="25199975" cy="831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6" r="21722" b="29594"/>
          <a:stretch/>
        </p:blipFill>
        <p:spPr>
          <a:xfrm>
            <a:off x="99346" y="10033409"/>
            <a:ext cx="1263769" cy="70147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32501" y="2201573"/>
            <a:ext cx="21734979" cy="74550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>
              <a:defRPr lang="en-US" sz="4200" dirty="0" smtClean="0">
                <a:latin typeface="Arial" panose="020B0604020202020204" pitchFamily="34" charset="0"/>
              </a:defRPr>
            </a:lvl1pPr>
            <a:lvl2pPr>
              <a:defRPr lang="en-US" sz="4200" dirty="0" smtClean="0">
                <a:latin typeface="Arial" panose="020B0604020202020204" pitchFamily="34" charset="0"/>
              </a:defRPr>
            </a:lvl2pPr>
            <a:lvl3pPr>
              <a:defRPr lang="en-US" sz="4200" dirty="0" smtClean="0">
                <a:latin typeface="Arial" panose="020B0604020202020204" pitchFamily="34" charset="0"/>
              </a:defRPr>
            </a:lvl3pPr>
            <a:lvl4pPr>
              <a:defRPr lang="en-US" sz="4200" dirty="0" smtClean="0">
                <a:latin typeface="Arial" panose="020B0604020202020204" pitchFamily="34" charset="0"/>
              </a:defRPr>
            </a:lvl4pPr>
            <a:lvl5pPr>
              <a:defRPr lang="en-US" sz="4200" dirty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868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273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2692443"/>
            <a:ext cx="21734979" cy="4492402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7227343"/>
            <a:ext cx="21734979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13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026" indent="0">
              <a:buNone/>
              <a:defRPr sz="2836">
                <a:solidFill>
                  <a:schemeClr val="tx1">
                    <a:tint val="75000"/>
                  </a:schemeClr>
                </a:solidFill>
              </a:defRPr>
            </a:lvl3pPr>
            <a:lvl4pPr marL="2160039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8005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60006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2007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400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10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524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7" y="2874938"/>
            <a:ext cx="10709990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2874938"/>
            <a:ext cx="10709990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19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574988"/>
            <a:ext cx="21734979" cy="20874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2647443"/>
            <a:ext cx="10660770" cy="12974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13" indent="0">
              <a:buNone/>
              <a:defRPr sz="3150" b="1"/>
            </a:lvl2pPr>
            <a:lvl3pPr marL="1440026" indent="0">
              <a:buNone/>
              <a:defRPr sz="2836" b="1"/>
            </a:lvl3pPr>
            <a:lvl4pPr marL="2160039" indent="0">
              <a:buNone/>
              <a:defRPr sz="2520" b="1"/>
            </a:lvl4pPr>
            <a:lvl5pPr marL="2880052" indent="0">
              <a:buNone/>
              <a:defRPr sz="2520" b="1"/>
            </a:lvl5pPr>
            <a:lvl6pPr marL="3600065" indent="0">
              <a:buNone/>
              <a:defRPr sz="2520" b="1"/>
            </a:lvl6pPr>
            <a:lvl7pPr marL="4320078" indent="0">
              <a:buNone/>
              <a:defRPr sz="2520" b="1"/>
            </a:lvl7pPr>
            <a:lvl8pPr marL="5040091" indent="0">
              <a:buNone/>
              <a:defRPr sz="2520" b="1"/>
            </a:lvl8pPr>
            <a:lvl9pPr marL="5760104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3944914"/>
            <a:ext cx="10660770" cy="58023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2647443"/>
            <a:ext cx="10713273" cy="12974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13" indent="0">
              <a:buNone/>
              <a:defRPr sz="3150" b="1"/>
            </a:lvl2pPr>
            <a:lvl3pPr marL="1440026" indent="0">
              <a:buNone/>
              <a:defRPr sz="2836" b="1"/>
            </a:lvl3pPr>
            <a:lvl4pPr marL="2160039" indent="0">
              <a:buNone/>
              <a:defRPr sz="2520" b="1"/>
            </a:lvl4pPr>
            <a:lvl5pPr marL="2880052" indent="0">
              <a:buNone/>
              <a:defRPr sz="2520" b="1"/>
            </a:lvl5pPr>
            <a:lvl6pPr marL="3600065" indent="0">
              <a:buNone/>
              <a:defRPr sz="2520" b="1"/>
            </a:lvl6pPr>
            <a:lvl7pPr marL="4320078" indent="0">
              <a:buNone/>
              <a:defRPr sz="2520" b="1"/>
            </a:lvl7pPr>
            <a:lvl8pPr marL="5040091" indent="0">
              <a:buNone/>
              <a:defRPr sz="2520" b="1"/>
            </a:lvl8pPr>
            <a:lvl9pPr marL="5760104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3944914"/>
            <a:ext cx="10713273" cy="58023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84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132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05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719985"/>
            <a:ext cx="8127647" cy="251994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3" y="1554966"/>
            <a:ext cx="12757486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3239930"/>
            <a:ext cx="8127647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20013" indent="0">
              <a:buNone/>
              <a:defRPr sz="2206"/>
            </a:lvl2pPr>
            <a:lvl3pPr marL="1440026" indent="0">
              <a:buNone/>
              <a:defRPr sz="1890"/>
            </a:lvl3pPr>
            <a:lvl4pPr marL="2160039" indent="0">
              <a:buNone/>
              <a:defRPr sz="1576"/>
            </a:lvl4pPr>
            <a:lvl5pPr marL="2880052" indent="0">
              <a:buNone/>
              <a:defRPr sz="1576"/>
            </a:lvl5pPr>
            <a:lvl6pPr marL="3600065" indent="0">
              <a:buNone/>
              <a:defRPr sz="1576"/>
            </a:lvl6pPr>
            <a:lvl7pPr marL="4320078" indent="0">
              <a:buNone/>
              <a:defRPr sz="1576"/>
            </a:lvl7pPr>
            <a:lvl8pPr marL="5040091" indent="0">
              <a:buNone/>
              <a:defRPr sz="1576"/>
            </a:lvl8pPr>
            <a:lvl9pPr marL="5760104" indent="0">
              <a:buNone/>
              <a:defRPr sz="15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900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719985"/>
            <a:ext cx="8127647" cy="251994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3" y="1554966"/>
            <a:ext cx="12757486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20013" indent="0">
              <a:buNone/>
              <a:defRPr sz="4409"/>
            </a:lvl2pPr>
            <a:lvl3pPr marL="1440026" indent="0">
              <a:buNone/>
              <a:defRPr sz="3780"/>
            </a:lvl3pPr>
            <a:lvl4pPr marL="2160039" indent="0">
              <a:buNone/>
              <a:defRPr sz="3150"/>
            </a:lvl4pPr>
            <a:lvl5pPr marL="2880052" indent="0">
              <a:buNone/>
              <a:defRPr sz="3150"/>
            </a:lvl5pPr>
            <a:lvl6pPr marL="3600065" indent="0">
              <a:buNone/>
              <a:defRPr sz="3150"/>
            </a:lvl6pPr>
            <a:lvl7pPr marL="4320078" indent="0">
              <a:buNone/>
              <a:defRPr sz="3150"/>
            </a:lvl7pPr>
            <a:lvl8pPr marL="5040091" indent="0">
              <a:buNone/>
              <a:defRPr sz="3150"/>
            </a:lvl8pPr>
            <a:lvl9pPr marL="5760104" indent="0">
              <a:buNone/>
              <a:defRPr sz="3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3239930"/>
            <a:ext cx="8127647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20013" indent="0">
              <a:buNone/>
              <a:defRPr sz="2206"/>
            </a:lvl2pPr>
            <a:lvl3pPr marL="1440026" indent="0">
              <a:buNone/>
              <a:defRPr sz="1890"/>
            </a:lvl3pPr>
            <a:lvl4pPr marL="2160039" indent="0">
              <a:buNone/>
              <a:defRPr sz="1576"/>
            </a:lvl4pPr>
            <a:lvl5pPr marL="2880052" indent="0">
              <a:buNone/>
              <a:defRPr sz="1576"/>
            </a:lvl5pPr>
            <a:lvl6pPr marL="3600065" indent="0">
              <a:buNone/>
              <a:defRPr sz="1576"/>
            </a:lvl6pPr>
            <a:lvl7pPr marL="4320078" indent="0">
              <a:buNone/>
              <a:defRPr sz="1576"/>
            </a:lvl7pPr>
            <a:lvl8pPr marL="5040091" indent="0">
              <a:buNone/>
              <a:defRPr sz="1576"/>
            </a:lvl8pPr>
            <a:lvl9pPr marL="5760104" indent="0">
              <a:buNone/>
              <a:defRPr sz="15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024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574988"/>
            <a:ext cx="21734979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2874938"/>
            <a:ext cx="21734979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0009782"/>
            <a:ext cx="5669994" cy="57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36DA-3142-41D1-80D6-7BE986F11775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0009782"/>
            <a:ext cx="8504992" cy="57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4" y="10009782"/>
            <a:ext cx="5669994" cy="574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21BEA-BDC8-4D0B-944F-1D38B8C368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77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1440026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6" indent="-360006" algn="l" defTabSz="1440026" rtl="0" eaLnBrk="1" latinLnBrk="0" hangingPunct="1">
        <a:lnSpc>
          <a:spcPct val="90000"/>
        </a:lnSpc>
        <a:spcBef>
          <a:spcPts val="1576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80020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32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6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3240059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960071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680085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400097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6120111" indent="-360006" algn="l" defTabSz="144002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1pPr>
      <a:lvl2pPr marL="720013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2pPr>
      <a:lvl3pPr marL="1440026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3pPr>
      <a:lvl4pPr marL="2160039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2880052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600065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320078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040091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5760104" algn="l" defTabSz="1440026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3E4E84AF-05C6-438B-9A2C-515181512BDD}"/>
              </a:ext>
            </a:extLst>
          </p:cNvPr>
          <p:cNvSpPr/>
          <p:nvPr/>
        </p:nvSpPr>
        <p:spPr>
          <a:xfrm>
            <a:off x="14286031" y="854681"/>
            <a:ext cx="73869" cy="909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31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9" name="Straight Arrow Connector 125">
            <a:extLst>
              <a:ext uri="{FF2B5EF4-FFF2-40B4-BE49-F238E27FC236}">
                <a16:creationId xmlns:a16="http://schemas.microsoft.com/office/drawing/2014/main" id="{BC7810E2-3FA2-4ECD-A41D-F4BE7F6EDEEF}"/>
              </a:ext>
            </a:extLst>
          </p:cNvPr>
          <p:cNvCxnSpPr>
            <a:cxnSpLocks/>
          </p:cNvCxnSpPr>
          <p:nvPr/>
        </p:nvCxnSpPr>
        <p:spPr>
          <a:xfrm flipH="1">
            <a:off x="14124991" y="6113789"/>
            <a:ext cx="6247962" cy="0"/>
          </a:xfrm>
          <a:prstGeom prst="straightConnector1">
            <a:avLst/>
          </a:prstGeom>
          <a:ln w="9525">
            <a:solidFill>
              <a:srgbClr val="76BECC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25">
            <a:extLst>
              <a:ext uri="{FF2B5EF4-FFF2-40B4-BE49-F238E27FC236}">
                <a16:creationId xmlns:a16="http://schemas.microsoft.com/office/drawing/2014/main" id="{62F7ED9D-F672-4296-864B-32EF872A863D}"/>
              </a:ext>
            </a:extLst>
          </p:cNvPr>
          <p:cNvCxnSpPr>
            <a:cxnSpLocks/>
          </p:cNvCxnSpPr>
          <p:nvPr/>
        </p:nvCxnSpPr>
        <p:spPr>
          <a:xfrm flipH="1" flipV="1">
            <a:off x="14089097" y="6702241"/>
            <a:ext cx="6339313" cy="0"/>
          </a:xfrm>
          <a:prstGeom prst="straightConnector1">
            <a:avLst/>
          </a:prstGeom>
          <a:ln w="28575">
            <a:solidFill>
              <a:srgbClr val="C6E3E2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25">
            <a:extLst>
              <a:ext uri="{FF2B5EF4-FFF2-40B4-BE49-F238E27FC236}">
                <a16:creationId xmlns:a16="http://schemas.microsoft.com/office/drawing/2014/main" id="{CFCC58D6-23AA-4A89-A0E2-A6374A155CB9}"/>
              </a:ext>
            </a:extLst>
          </p:cNvPr>
          <p:cNvCxnSpPr>
            <a:cxnSpLocks/>
          </p:cNvCxnSpPr>
          <p:nvPr/>
        </p:nvCxnSpPr>
        <p:spPr>
          <a:xfrm rot="10800000" flipV="1">
            <a:off x="-3058868" y="10064177"/>
            <a:ext cx="6029975" cy="424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192">
            <a:extLst>
              <a:ext uri="{FF2B5EF4-FFF2-40B4-BE49-F238E27FC236}">
                <a16:creationId xmlns:a16="http://schemas.microsoft.com/office/drawing/2014/main" id="{F0097FAC-F244-43BD-8F63-CEF3E0ED7738}"/>
              </a:ext>
            </a:extLst>
          </p:cNvPr>
          <p:cNvCxnSpPr>
            <a:cxnSpLocks/>
          </p:cNvCxnSpPr>
          <p:nvPr/>
        </p:nvCxnSpPr>
        <p:spPr>
          <a:xfrm rot="5400000">
            <a:off x="13818416" y="1576679"/>
            <a:ext cx="711235" cy="2918105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BCD3FBD-4A32-49B7-8236-E36167541333}"/>
              </a:ext>
            </a:extLst>
          </p:cNvPr>
          <p:cNvSpPr/>
          <p:nvPr/>
        </p:nvSpPr>
        <p:spPr>
          <a:xfrm>
            <a:off x="7344825" y="8519986"/>
            <a:ext cx="17839488" cy="1546758"/>
          </a:xfrm>
          <a:prstGeom prst="rect">
            <a:avLst/>
          </a:prstGeom>
          <a:pattFill prst="pct25">
            <a:fgClr>
              <a:srgbClr val="C6DBD7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0FA0ED3-670E-4010-BA7A-AEA0641D04AB}"/>
              </a:ext>
            </a:extLst>
          </p:cNvPr>
          <p:cNvSpPr/>
          <p:nvPr/>
        </p:nvSpPr>
        <p:spPr>
          <a:xfrm>
            <a:off x="14409759" y="796546"/>
            <a:ext cx="10790215" cy="1285361"/>
          </a:xfrm>
          <a:prstGeom prst="rect">
            <a:avLst/>
          </a:prstGeom>
          <a:pattFill prst="pct2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347" tIns="37673" rIns="75347" bIns="376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4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849545A-FBD2-493E-BB70-2BE86406CB14}"/>
              </a:ext>
            </a:extLst>
          </p:cNvPr>
          <p:cNvSpPr/>
          <p:nvPr/>
        </p:nvSpPr>
        <p:spPr>
          <a:xfrm rot="16200000">
            <a:off x="12211568" y="-2262410"/>
            <a:ext cx="865799" cy="25248474"/>
          </a:xfrm>
          <a:prstGeom prst="rect">
            <a:avLst/>
          </a:prstGeom>
          <a:solidFill>
            <a:srgbClr val="92B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IE" sz="1600" b="0" i="0" u="none" strike="noStrike" kern="120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82537A-1DFC-4B02-BED5-2E4CA299560E}"/>
              </a:ext>
            </a:extLst>
          </p:cNvPr>
          <p:cNvSpPr/>
          <p:nvPr/>
        </p:nvSpPr>
        <p:spPr>
          <a:xfrm>
            <a:off x="-366953" y="511114"/>
            <a:ext cx="25566927" cy="323490"/>
          </a:xfrm>
          <a:prstGeom prst="rect">
            <a:avLst/>
          </a:prstGeom>
          <a:solidFill>
            <a:srgbClr val="D8E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347" tIns="37673" rIns="75347" bIns="376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4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C017D8E-4F79-4C1B-A85B-35C6FB08C4E4}"/>
              </a:ext>
            </a:extLst>
          </p:cNvPr>
          <p:cNvSpPr/>
          <p:nvPr/>
        </p:nvSpPr>
        <p:spPr>
          <a:xfrm>
            <a:off x="22171010" y="866699"/>
            <a:ext cx="73869" cy="909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31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E2809F-E3FB-465B-B3AC-4A4025D6EA54}"/>
              </a:ext>
            </a:extLst>
          </p:cNvPr>
          <p:cNvSpPr/>
          <p:nvPr/>
        </p:nvSpPr>
        <p:spPr>
          <a:xfrm>
            <a:off x="6280198" y="321562"/>
            <a:ext cx="1862936" cy="78723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100" b="1" i="0" u="none" strike="noStrike" kern="1200" cap="none" spc="0" normalizeH="0" baseline="0" noProof="0" dirty="0">
                <a:ln>
                  <a:noFill/>
                </a:ln>
                <a:solidFill>
                  <a:srgbClr val="5E75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DC2F5DD-192E-416A-B097-2E6A01CE8E15}"/>
              </a:ext>
            </a:extLst>
          </p:cNvPr>
          <p:cNvSpPr/>
          <p:nvPr/>
        </p:nvSpPr>
        <p:spPr>
          <a:xfrm>
            <a:off x="17225210" y="453697"/>
            <a:ext cx="2284760" cy="47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100" b="1" i="0" u="none" strike="noStrike" kern="1200" cap="none" spc="0" normalizeH="0" baseline="0" noProof="0">
                <a:ln>
                  <a:noFill/>
                </a:ln>
                <a:solidFill>
                  <a:srgbClr val="5E75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Acute Ambulatory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8F9A5C7-6B2D-4904-AEF6-DD8EFEE17B79}"/>
              </a:ext>
            </a:extLst>
          </p:cNvPr>
          <p:cNvSpPr/>
          <p:nvPr/>
        </p:nvSpPr>
        <p:spPr>
          <a:xfrm>
            <a:off x="22715184" y="437936"/>
            <a:ext cx="2140881" cy="47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100" b="1" i="0" u="none" strike="noStrike" kern="1200" cap="none" spc="0" normalizeH="0" baseline="0" noProof="0">
                <a:ln>
                  <a:noFill/>
                </a:ln>
                <a:solidFill>
                  <a:srgbClr val="5E758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Acute Inpatient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C5F07876-AC46-473B-AAF5-98C6BE4B6102}"/>
              </a:ext>
            </a:extLst>
          </p:cNvPr>
          <p:cNvSpPr txBox="1"/>
          <p:nvPr/>
        </p:nvSpPr>
        <p:spPr>
          <a:xfrm rot="5400000">
            <a:off x="23269995" y="-2029174"/>
            <a:ext cx="492443" cy="463640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>
                <a:ln>
                  <a:noFill/>
                </a:ln>
                <a:solidFill>
                  <a:srgbClr val="86B5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Scheduled Care Pathways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4FE68C-0DC7-4220-89EE-04A0A4AB50CE}"/>
              </a:ext>
            </a:extLst>
          </p:cNvPr>
          <p:cNvSpPr txBox="1"/>
          <p:nvPr/>
        </p:nvSpPr>
        <p:spPr>
          <a:xfrm>
            <a:off x="176985" y="27510"/>
            <a:ext cx="67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86B5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Fracture Liaison Service Pathway 23/2/22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7DA7A59-A56F-49E6-AFD3-CF7B28ADAB03}"/>
              </a:ext>
            </a:extLst>
          </p:cNvPr>
          <p:cNvSpPr/>
          <p:nvPr/>
        </p:nvSpPr>
        <p:spPr>
          <a:xfrm>
            <a:off x="6888658" y="287983"/>
            <a:ext cx="1862936" cy="78723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018" tIns="43506" rIns="87018" bIns="435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100" b="1" i="0" u="none" strike="noStrike" kern="1200" cap="none" spc="0" normalizeH="0" baseline="0" noProof="0">
              <a:ln>
                <a:noFill/>
              </a:ln>
              <a:solidFill>
                <a:srgbClr val="5E758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2204693-E620-455A-9824-11A6AEC94C39}"/>
              </a:ext>
            </a:extLst>
          </p:cNvPr>
          <p:cNvSpPr txBox="1"/>
          <p:nvPr/>
        </p:nvSpPr>
        <p:spPr>
          <a:xfrm>
            <a:off x="13896976" y="1774377"/>
            <a:ext cx="825273" cy="340519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4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5BF8FA56-6C1C-404A-9028-B754B56764CA}"/>
              </a:ext>
            </a:extLst>
          </p:cNvPr>
          <p:cNvCxnSpPr/>
          <p:nvPr/>
        </p:nvCxnSpPr>
        <p:spPr>
          <a:xfrm flipH="1" flipV="1">
            <a:off x="16671347" y="4982482"/>
            <a:ext cx="16151" cy="5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EA95E7-DF12-4A06-9DF7-B661E233463E}"/>
              </a:ext>
            </a:extLst>
          </p:cNvPr>
          <p:cNvCxnSpPr/>
          <p:nvPr/>
        </p:nvCxnSpPr>
        <p:spPr>
          <a:xfrm flipV="1">
            <a:off x="7365511" y="5768485"/>
            <a:ext cx="0" cy="66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Graphic 130" descr="Information with solid fill">
            <a:extLst>
              <a:ext uri="{FF2B5EF4-FFF2-40B4-BE49-F238E27FC236}">
                <a16:creationId xmlns:a16="http://schemas.microsoft.com/office/drawing/2014/main" id="{B902ABD1-4B61-49CE-9DC3-4B59B90CE4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8955" y="10066744"/>
            <a:ext cx="581186" cy="5811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59AF79-9642-4B9D-BB9F-F886F67D6B7C}"/>
              </a:ext>
            </a:extLst>
          </p:cNvPr>
          <p:cNvSpPr txBox="1"/>
          <p:nvPr/>
        </p:nvSpPr>
        <p:spPr>
          <a:xfrm>
            <a:off x="706372" y="10166023"/>
            <a:ext cx="4131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AOM= Anti-Osteoporosis Medication</a:t>
            </a: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18C1C25B-1B49-4030-AE0A-56009283718A}"/>
              </a:ext>
            </a:extLst>
          </p:cNvPr>
          <p:cNvSpPr/>
          <p:nvPr/>
        </p:nvSpPr>
        <p:spPr>
          <a:xfrm>
            <a:off x="22866760" y="1230562"/>
            <a:ext cx="2036041" cy="400901"/>
          </a:xfrm>
          <a:prstGeom prst="roundRect">
            <a:avLst/>
          </a:prstGeom>
          <a:solidFill>
            <a:srgbClr val="ECF4F4"/>
          </a:solidFill>
          <a:ln>
            <a:solidFill>
              <a:srgbClr val="C6DB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3B7D9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Inpatient Care 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BC323D5-9DEE-4472-9CE7-DA82BBE99295}"/>
              </a:ext>
            </a:extLst>
          </p:cNvPr>
          <p:cNvSpPr txBox="1"/>
          <p:nvPr/>
        </p:nvSpPr>
        <p:spPr>
          <a:xfrm>
            <a:off x="1184903" y="848664"/>
            <a:ext cx="31740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Suitable Patients: </a:t>
            </a:r>
          </a:p>
          <a:p>
            <a:pPr marL="342900" marR="0" lvl="0" indent="-342900" algn="l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Patients over 50 years </a:t>
            </a:r>
          </a:p>
          <a:p>
            <a:pPr marL="342900" marR="0" lvl="0" indent="-342900" algn="l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Patients with Hx Osteoporosis</a:t>
            </a:r>
          </a:p>
          <a:p>
            <a:pPr marL="342900" marR="0" lvl="0" indent="-342900" algn="l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Patients with a fragility fracture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F4CA6B9-69A8-49DF-B73D-D6D67520A776}"/>
              </a:ext>
            </a:extLst>
          </p:cNvPr>
          <p:cNvSpPr txBox="1"/>
          <p:nvPr/>
        </p:nvSpPr>
        <p:spPr>
          <a:xfrm>
            <a:off x="716211" y="882682"/>
            <a:ext cx="535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</a:t>
            </a:r>
            <a:endParaRPr kumimoji="0" lang="en-IE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68095A0-74BE-46E8-9DEF-64ECDB94638C}"/>
              </a:ext>
            </a:extLst>
          </p:cNvPr>
          <p:cNvSpPr/>
          <p:nvPr/>
        </p:nvSpPr>
        <p:spPr>
          <a:xfrm>
            <a:off x="14586288" y="1148375"/>
            <a:ext cx="2076458" cy="523532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Emergency Dept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EAFDD68-EB87-4B38-AF9A-2436C2AFD33C}"/>
              </a:ext>
            </a:extLst>
          </p:cNvPr>
          <p:cNvSpPr txBox="1"/>
          <p:nvPr/>
        </p:nvSpPr>
        <p:spPr>
          <a:xfrm>
            <a:off x="22228543" y="3338840"/>
            <a:ext cx="1831497" cy="544830"/>
          </a:xfrm>
          <a:prstGeom prst="roundRect">
            <a:avLst/>
          </a:prstGeom>
          <a:solidFill>
            <a:srgbClr val="DBEAF1"/>
          </a:solidFill>
          <a:ln>
            <a:solidFill>
              <a:srgbClr val="5AB1C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3. Person admitted for fracture management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279A1CE0-833A-4E65-A9D6-42064EDCDD9B}"/>
              </a:ext>
            </a:extLst>
          </p:cNvPr>
          <p:cNvSpPr txBox="1"/>
          <p:nvPr/>
        </p:nvSpPr>
        <p:spPr>
          <a:xfrm>
            <a:off x="11068581" y="3329564"/>
            <a:ext cx="3292797" cy="544830"/>
          </a:xfrm>
          <a:prstGeom prst="roundRect">
            <a:avLst/>
          </a:prstGeom>
          <a:solidFill>
            <a:srgbClr val="DBEAF1"/>
          </a:solidFill>
          <a:ln>
            <a:solidFill>
              <a:srgbClr val="5AB1C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kumimoji="0" sz="1300" b="1" i="0" u="none" strike="noStrike" cap="none" spc="0" normalizeH="0" baseline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1. Person discharged from ED and not followed up in fracture clinic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BBB61A4-65E7-4BB8-AFB0-48DD9A184D75}"/>
              </a:ext>
            </a:extLst>
          </p:cNvPr>
          <p:cNvCxnSpPr/>
          <p:nvPr/>
        </p:nvCxnSpPr>
        <p:spPr>
          <a:xfrm flipH="1" flipV="1">
            <a:off x="7415584" y="2156334"/>
            <a:ext cx="16151" cy="5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B4D2BE4D-3E72-4E83-B513-C320FBF4AAAC}"/>
              </a:ext>
            </a:extLst>
          </p:cNvPr>
          <p:cNvSpPr/>
          <p:nvPr/>
        </p:nvSpPr>
        <p:spPr>
          <a:xfrm>
            <a:off x="4212758" y="942650"/>
            <a:ext cx="1971163" cy="5989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Private Hospital with diagnosed fragility fracture</a:t>
            </a:r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BB1C199F-A51A-4113-B0A0-D7B8F738AFE6}"/>
              </a:ext>
            </a:extLst>
          </p:cNvPr>
          <p:cNvSpPr/>
          <p:nvPr/>
        </p:nvSpPr>
        <p:spPr>
          <a:xfrm>
            <a:off x="7575233" y="4352636"/>
            <a:ext cx="1853615" cy="2204341"/>
          </a:xfrm>
          <a:prstGeom prst="roundRect">
            <a:avLst/>
          </a:prstGeom>
          <a:solidFill>
            <a:srgbClr val="ECF4F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23333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-23333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CE9E60C1-AC3E-4FA6-A7B8-469DAD5BD7F9}"/>
              </a:ext>
            </a:extLst>
          </p:cNvPr>
          <p:cNvSpPr/>
          <p:nvPr/>
        </p:nvSpPr>
        <p:spPr>
          <a:xfrm>
            <a:off x="7532868" y="4675859"/>
            <a:ext cx="2054445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35204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Virtual clinic follow up by FLS </a:t>
            </a:r>
          </a:p>
          <a:p>
            <a:pPr marL="0" marR="0" lvl="0" indent="0" algn="ctr" defTabSz="35204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16 Weeks </a:t>
            </a:r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AFDEA997-513B-4F58-8A4E-06DB8E1B269A}"/>
              </a:ext>
            </a:extLst>
          </p:cNvPr>
          <p:cNvGrpSpPr/>
          <p:nvPr/>
        </p:nvGrpSpPr>
        <p:grpSpPr>
          <a:xfrm>
            <a:off x="7667635" y="5378607"/>
            <a:ext cx="1705228" cy="448729"/>
            <a:chOff x="1740109" y="3915034"/>
            <a:chExt cx="1008895" cy="504447"/>
          </a:xfrm>
          <a:solidFill>
            <a:srgbClr val="92BEC0"/>
          </a:solidFill>
        </p:grpSpPr>
        <p:sp>
          <p:nvSpPr>
            <p:cNvPr id="332" name="Rectangle: Rounded Corners 331">
              <a:extLst>
                <a:ext uri="{FF2B5EF4-FFF2-40B4-BE49-F238E27FC236}">
                  <a16:creationId xmlns:a16="http://schemas.microsoft.com/office/drawing/2014/main" id="{57E3AF85-2D58-4EF7-9523-A3B08649F57B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333" name="Rectangle: Rounded Corners 4">
              <a:extLst>
                <a:ext uri="{FF2B5EF4-FFF2-40B4-BE49-F238E27FC236}">
                  <a16:creationId xmlns:a16="http://schemas.microsoft.com/office/drawing/2014/main" id="{FAFAA5D3-7C9D-429B-8616-382D06B32406}"/>
                </a:ext>
              </a:extLst>
            </p:cNvPr>
            <p:cNvSpPr txBox="1"/>
            <p:nvPr/>
          </p:nvSpPr>
          <p:spPr>
            <a:xfrm>
              <a:off x="1799987" y="4011600"/>
              <a:ext cx="864285" cy="3515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47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AOM Initiation 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7EE69269-F8CA-4BC1-8724-88EBEBEBAAD5}"/>
              </a:ext>
            </a:extLst>
          </p:cNvPr>
          <p:cNvGrpSpPr/>
          <p:nvPr/>
        </p:nvGrpSpPr>
        <p:grpSpPr>
          <a:xfrm>
            <a:off x="7666376" y="5901446"/>
            <a:ext cx="1705228" cy="495111"/>
            <a:chOff x="1740109" y="3915034"/>
            <a:chExt cx="1008895" cy="504447"/>
          </a:xfrm>
          <a:solidFill>
            <a:srgbClr val="92BEC0"/>
          </a:solidFill>
        </p:grpSpPr>
        <p:sp>
          <p:nvSpPr>
            <p:cNvPr id="339" name="Rectangle: Rounded Corners 338">
              <a:extLst>
                <a:ext uri="{FF2B5EF4-FFF2-40B4-BE49-F238E27FC236}">
                  <a16:creationId xmlns:a16="http://schemas.microsoft.com/office/drawing/2014/main" id="{BA6D067A-AAD2-48AE-A24C-A9CEB5C069E4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340" name="Rectangle: Rounded Corners 4">
              <a:extLst>
                <a:ext uri="{FF2B5EF4-FFF2-40B4-BE49-F238E27FC236}">
                  <a16:creationId xmlns:a16="http://schemas.microsoft.com/office/drawing/2014/main" id="{0526F4E0-09B9-410E-B941-F80350F9AF5B}"/>
                </a:ext>
              </a:extLst>
            </p:cNvPr>
            <p:cNvSpPr txBox="1"/>
            <p:nvPr/>
          </p:nvSpPr>
          <p:spPr>
            <a:xfrm>
              <a:off x="1799987" y="4011600"/>
              <a:ext cx="864285" cy="3515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47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Strength/ Balance Ex initiation</a:t>
              </a:r>
            </a:p>
          </p:txBody>
        </p:sp>
      </p:grp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6A18A819-E720-4068-A004-D9CEB399226B}"/>
              </a:ext>
            </a:extLst>
          </p:cNvPr>
          <p:cNvSpPr/>
          <p:nvPr/>
        </p:nvSpPr>
        <p:spPr>
          <a:xfrm>
            <a:off x="5688756" y="4359292"/>
            <a:ext cx="1716895" cy="2197685"/>
          </a:xfrm>
          <a:prstGeom prst="roundRect">
            <a:avLst/>
          </a:prstGeom>
          <a:solidFill>
            <a:srgbClr val="ECF4F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23333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-23333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166BFA8F-8B47-455E-99D5-E353CA9C3C16}"/>
              </a:ext>
            </a:extLst>
          </p:cNvPr>
          <p:cNvSpPr/>
          <p:nvPr/>
        </p:nvSpPr>
        <p:spPr>
          <a:xfrm>
            <a:off x="5741466" y="4679646"/>
            <a:ext cx="1668321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35204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Virtual clinic follow up by FLS </a:t>
            </a:r>
          </a:p>
          <a:p>
            <a:pPr marL="0" marR="0" lvl="0" indent="0" algn="ctr" defTabSz="35204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52 Weeks </a:t>
            </a:r>
          </a:p>
        </p:txBody>
      </p: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19A951B3-4599-4D03-B352-62EA0BC1CBEF}"/>
              </a:ext>
            </a:extLst>
          </p:cNvPr>
          <p:cNvGrpSpPr/>
          <p:nvPr/>
        </p:nvGrpSpPr>
        <p:grpSpPr>
          <a:xfrm>
            <a:off x="5806526" y="5589404"/>
            <a:ext cx="1457417" cy="444222"/>
            <a:chOff x="1740109" y="3915034"/>
            <a:chExt cx="1008895" cy="504447"/>
          </a:xfrm>
          <a:solidFill>
            <a:srgbClr val="92BEC0"/>
          </a:solidFill>
        </p:grpSpPr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D55D419F-7E25-431C-BEF9-001BF2468686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345" name="Rectangle: Rounded Corners 4">
              <a:extLst>
                <a:ext uri="{FF2B5EF4-FFF2-40B4-BE49-F238E27FC236}">
                  <a16:creationId xmlns:a16="http://schemas.microsoft.com/office/drawing/2014/main" id="{0AE120E6-55EE-4A0E-9897-6293266E7FB3}"/>
                </a:ext>
              </a:extLst>
            </p:cNvPr>
            <p:cNvSpPr txBox="1"/>
            <p:nvPr/>
          </p:nvSpPr>
          <p:spPr>
            <a:xfrm>
              <a:off x="1799987" y="4011600"/>
              <a:ext cx="864285" cy="35159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47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AOM Persistence</a:t>
              </a:r>
            </a:p>
          </p:txBody>
        </p:sp>
      </p:grpSp>
      <p:cxnSp>
        <p:nvCxnSpPr>
          <p:cNvPr id="352" name="Straight Arrow Connector 125">
            <a:extLst>
              <a:ext uri="{FF2B5EF4-FFF2-40B4-BE49-F238E27FC236}">
                <a16:creationId xmlns:a16="http://schemas.microsoft.com/office/drawing/2014/main" id="{E9DA83CC-3610-4D52-9002-92759FFD341E}"/>
              </a:ext>
            </a:extLst>
          </p:cNvPr>
          <p:cNvCxnSpPr>
            <a:cxnSpLocks/>
          </p:cNvCxnSpPr>
          <p:nvPr/>
        </p:nvCxnSpPr>
        <p:spPr>
          <a:xfrm flipH="1">
            <a:off x="9428848" y="5674441"/>
            <a:ext cx="682803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5" name="Content Placeholder 4" descr="Confused person with solid fill">
            <a:extLst>
              <a:ext uri="{FF2B5EF4-FFF2-40B4-BE49-F238E27FC236}">
                <a16:creationId xmlns:a16="http://schemas.microsoft.com/office/drawing/2014/main" id="{BAE5A666-E28C-45A2-A26B-83C727E496A4}"/>
              </a:ext>
            </a:extLst>
          </p:cNvPr>
          <p:cNvPicPr>
            <a:picLocks noGrp="1"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-42864" y="1656684"/>
            <a:ext cx="622476" cy="622476"/>
          </a:xfrm>
          <a:prstGeom prst="rect">
            <a:avLst/>
          </a:prstGeom>
        </p:spPr>
      </p:pic>
      <p:cxnSp>
        <p:nvCxnSpPr>
          <p:cNvPr id="356" name="Connector: Elbow 355">
            <a:extLst>
              <a:ext uri="{FF2B5EF4-FFF2-40B4-BE49-F238E27FC236}">
                <a16:creationId xmlns:a16="http://schemas.microsoft.com/office/drawing/2014/main" id="{0AD8EE16-4BB3-40DD-8CD7-CC61F17D604E}"/>
              </a:ext>
            </a:extLst>
          </p:cNvPr>
          <p:cNvCxnSpPr>
            <a:cxnSpLocks/>
          </p:cNvCxnSpPr>
          <p:nvPr/>
        </p:nvCxnSpPr>
        <p:spPr>
          <a:xfrm>
            <a:off x="-5621" y="2368322"/>
            <a:ext cx="1170543" cy="784274"/>
          </a:xfrm>
          <a:prstGeom prst="bentConnector3">
            <a:avLst>
              <a:gd name="adj1" fmla="val 100136"/>
            </a:avLst>
          </a:prstGeom>
          <a:ln w="165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angle 356">
            <a:extLst>
              <a:ext uri="{FF2B5EF4-FFF2-40B4-BE49-F238E27FC236}">
                <a16:creationId xmlns:a16="http://schemas.microsoft.com/office/drawing/2014/main" id="{3CF811A8-E9A9-4308-B9DC-71AA44FD2119}"/>
              </a:ext>
            </a:extLst>
          </p:cNvPr>
          <p:cNvSpPr/>
          <p:nvPr/>
        </p:nvSpPr>
        <p:spPr>
          <a:xfrm>
            <a:off x="83895" y="3220305"/>
            <a:ext cx="1979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presents with: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Suspected fracture</a:t>
            </a:r>
          </a:p>
        </p:txBody>
      </p:sp>
      <p:cxnSp>
        <p:nvCxnSpPr>
          <p:cNvPr id="359" name="Connector: Elbow 166">
            <a:extLst>
              <a:ext uri="{FF2B5EF4-FFF2-40B4-BE49-F238E27FC236}">
                <a16:creationId xmlns:a16="http://schemas.microsoft.com/office/drawing/2014/main" id="{26359087-25A1-4A06-B5EE-CBC32985A8AD}"/>
              </a:ext>
            </a:extLst>
          </p:cNvPr>
          <p:cNvCxnSpPr>
            <a:cxnSpLocks/>
            <a:stCxn id="137" idx="2"/>
            <a:endCxn id="197" idx="1"/>
          </p:cNvCxnSpPr>
          <p:nvPr/>
        </p:nvCxnSpPr>
        <p:spPr>
          <a:xfrm rot="16200000" flipH="1">
            <a:off x="4461467" y="2154899"/>
            <a:ext cx="3621356" cy="10412687"/>
          </a:xfrm>
          <a:prstGeom prst="bentConnector2">
            <a:avLst/>
          </a:prstGeom>
          <a:ln w="28575">
            <a:solidFill>
              <a:srgbClr val="FFC00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>
            <a:extLst>
              <a:ext uri="{FF2B5EF4-FFF2-40B4-BE49-F238E27FC236}">
                <a16:creationId xmlns:a16="http://schemas.microsoft.com/office/drawing/2014/main" id="{C0581C2E-388C-4DF4-93DF-899D40EB29D0}"/>
              </a:ext>
            </a:extLst>
          </p:cNvPr>
          <p:cNvCxnSpPr>
            <a:cxnSpLocks/>
          </p:cNvCxnSpPr>
          <p:nvPr/>
        </p:nvCxnSpPr>
        <p:spPr>
          <a:xfrm>
            <a:off x="1088170" y="3857205"/>
            <a:ext cx="0" cy="430821"/>
          </a:xfrm>
          <a:prstGeom prst="straightConnector1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40000"/>
                <a:lumOff val="60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AC5B0F2-015D-4B18-AE5A-224C49950BC8}"/>
              </a:ext>
            </a:extLst>
          </p:cNvPr>
          <p:cNvGrpSpPr/>
          <p:nvPr/>
        </p:nvGrpSpPr>
        <p:grpSpPr>
          <a:xfrm>
            <a:off x="7687281" y="2291360"/>
            <a:ext cx="1298004" cy="476671"/>
            <a:chOff x="1740109" y="3854550"/>
            <a:chExt cx="1008895" cy="504447"/>
          </a:xfrm>
          <a:solidFill>
            <a:schemeClr val="bg1"/>
          </a:solidFill>
        </p:grpSpPr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FF0278B3-C35E-491E-8DD1-551607EF8788}"/>
                </a:ext>
              </a:extLst>
            </p:cNvPr>
            <p:cNvSpPr/>
            <p:nvPr/>
          </p:nvSpPr>
          <p:spPr>
            <a:xfrm>
              <a:off x="1740109" y="3854550"/>
              <a:ext cx="1008895" cy="504447"/>
            </a:xfrm>
            <a:prstGeom prst="roundRect">
              <a:avLst/>
            </a:prstGeom>
            <a:grpFill/>
            <a:ln>
              <a:solidFill>
                <a:srgbClr val="4592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133" name="Rectangle: Rounded Corners 4">
              <a:extLst>
                <a:ext uri="{FF2B5EF4-FFF2-40B4-BE49-F238E27FC236}">
                  <a16:creationId xmlns:a16="http://schemas.microsoft.com/office/drawing/2014/main" id="{E5D675E3-D92B-4EC7-BD96-C1379D078100}"/>
                </a:ext>
              </a:extLst>
            </p:cNvPr>
            <p:cNvSpPr txBox="1"/>
            <p:nvPr/>
          </p:nvSpPr>
          <p:spPr>
            <a:xfrm>
              <a:off x="1799987" y="3983586"/>
              <a:ext cx="903070" cy="28887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Older Persons’ Hub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01D9F2C-0A11-4FB7-B30D-E9148E0BCD03}"/>
              </a:ext>
            </a:extLst>
          </p:cNvPr>
          <p:cNvGrpSpPr/>
          <p:nvPr/>
        </p:nvGrpSpPr>
        <p:grpSpPr>
          <a:xfrm>
            <a:off x="7685449" y="1825114"/>
            <a:ext cx="1298004" cy="476670"/>
            <a:chOff x="1740109" y="3915034"/>
            <a:chExt cx="1008895" cy="504447"/>
          </a:xfrm>
          <a:solidFill>
            <a:schemeClr val="bg1"/>
          </a:solidFill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4D567549-D9AE-484C-AF45-B01FEE534424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  <a:ln>
              <a:solidFill>
                <a:srgbClr val="4592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136" name="Rectangle: Rounded Corners 4">
              <a:extLst>
                <a:ext uri="{FF2B5EF4-FFF2-40B4-BE49-F238E27FC236}">
                  <a16:creationId xmlns:a16="http://schemas.microsoft.com/office/drawing/2014/main" id="{15CBE91D-8E66-47AF-AD6D-75E64DCB768B}"/>
                </a:ext>
              </a:extLst>
            </p:cNvPr>
            <p:cNvSpPr txBox="1"/>
            <p:nvPr/>
          </p:nvSpPr>
          <p:spPr>
            <a:xfrm>
              <a:off x="1799987" y="3996480"/>
              <a:ext cx="921055" cy="35159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Chronic Disease Hubs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45B5717-67F6-49FF-9EDF-566E9B1721A3}"/>
              </a:ext>
            </a:extLst>
          </p:cNvPr>
          <p:cNvGrpSpPr/>
          <p:nvPr/>
        </p:nvGrpSpPr>
        <p:grpSpPr>
          <a:xfrm>
            <a:off x="6360198" y="2286699"/>
            <a:ext cx="1298004" cy="476670"/>
            <a:chOff x="1740109" y="3915034"/>
            <a:chExt cx="1008895" cy="504447"/>
          </a:xfrm>
          <a:solidFill>
            <a:schemeClr val="bg1"/>
          </a:solidFill>
        </p:grpSpPr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717A154B-EA2E-410C-8AF8-E9C896698DF9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  <a:ln>
              <a:solidFill>
                <a:srgbClr val="4592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162" name="Rectangle: Rounded Corners 4">
              <a:extLst>
                <a:ext uri="{FF2B5EF4-FFF2-40B4-BE49-F238E27FC236}">
                  <a16:creationId xmlns:a16="http://schemas.microsoft.com/office/drawing/2014/main" id="{DF188DBC-B8A8-4E7A-94EC-338C63B38D97}"/>
                </a:ext>
              </a:extLst>
            </p:cNvPr>
            <p:cNvSpPr txBox="1"/>
            <p:nvPr/>
          </p:nvSpPr>
          <p:spPr>
            <a:xfrm>
              <a:off x="1748901" y="3987033"/>
              <a:ext cx="972141" cy="37615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Community Physiotherapy/OT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889486B-55B9-49AC-AC1F-A413B7564A62}"/>
              </a:ext>
            </a:extLst>
          </p:cNvPr>
          <p:cNvSpPr/>
          <p:nvPr/>
        </p:nvSpPr>
        <p:spPr>
          <a:xfrm>
            <a:off x="11478489" y="6748279"/>
            <a:ext cx="989252" cy="39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srgbClr val="56869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4D7B6028-BF1D-4143-9777-CC8B871BF23B}"/>
              </a:ext>
            </a:extLst>
          </p:cNvPr>
          <p:cNvGrpSpPr/>
          <p:nvPr/>
        </p:nvGrpSpPr>
        <p:grpSpPr>
          <a:xfrm>
            <a:off x="6347857" y="1815728"/>
            <a:ext cx="1298004" cy="476670"/>
            <a:chOff x="1740109" y="3915034"/>
            <a:chExt cx="1008895" cy="504447"/>
          </a:xfrm>
          <a:solidFill>
            <a:schemeClr val="bg1"/>
          </a:solidFill>
        </p:grpSpPr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9077CB53-987B-4236-BB71-DA6AC330AB64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  <a:ln>
              <a:solidFill>
                <a:srgbClr val="4592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181" name="Rectangle: Rounded Corners 4">
              <a:extLst>
                <a:ext uri="{FF2B5EF4-FFF2-40B4-BE49-F238E27FC236}">
                  <a16:creationId xmlns:a16="http://schemas.microsoft.com/office/drawing/2014/main" id="{FF8668C9-5E85-4019-8DAE-4FD1F41F31E3}"/>
                </a:ext>
              </a:extLst>
            </p:cNvPr>
            <p:cNvSpPr txBox="1"/>
            <p:nvPr/>
          </p:nvSpPr>
          <p:spPr>
            <a:xfrm>
              <a:off x="1799987" y="4011600"/>
              <a:ext cx="921055" cy="35159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Public Health Nurse</a:t>
              </a:r>
            </a:p>
          </p:txBody>
        </p:sp>
      </p:grpSp>
      <p:sp>
        <p:nvSpPr>
          <p:cNvPr id="192" name="TextBox 191">
            <a:extLst>
              <a:ext uri="{FF2B5EF4-FFF2-40B4-BE49-F238E27FC236}">
                <a16:creationId xmlns:a16="http://schemas.microsoft.com/office/drawing/2014/main" id="{4A1AD2A0-8D7A-4517-B478-5042E8D93876}"/>
              </a:ext>
            </a:extLst>
          </p:cNvPr>
          <p:cNvSpPr txBox="1"/>
          <p:nvPr/>
        </p:nvSpPr>
        <p:spPr>
          <a:xfrm>
            <a:off x="15749539" y="3361323"/>
            <a:ext cx="4928081" cy="587395"/>
          </a:xfrm>
          <a:prstGeom prst="roundRect">
            <a:avLst/>
          </a:prstGeom>
          <a:solidFill>
            <a:srgbClr val="DBEAF1"/>
          </a:solidFill>
          <a:ln>
            <a:solidFill>
              <a:srgbClr val="5AB1C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2. Person discharged and followed up in fracture clinic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0" i="1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Inc</a:t>
            </a:r>
            <a:r>
              <a:rPr kumimoji="0" lang="en-IE" sz="13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: Upper limb, Lower limb. </a:t>
            </a:r>
            <a:r>
              <a:rPr kumimoji="0" lang="en-IE" sz="1300" b="1" i="1" u="none" strike="noStrike" kern="1200" cap="none" spc="0" normalizeH="0" baseline="0" noProof="0" dirty="0" err="1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Exc</a:t>
            </a:r>
            <a:r>
              <a:rPr kumimoji="0" lang="en-IE" sz="1300" b="1" i="1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: (most) pelvis, spine, ribs</a:t>
            </a:r>
          </a:p>
        </p:txBody>
      </p:sp>
      <p:cxnSp>
        <p:nvCxnSpPr>
          <p:cNvPr id="289" name="Straight Arrow Connector 192">
            <a:extLst>
              <a:ext uri="{FF2B5EF4-FFF2-40B4-BE49-F238E27FC236}">
                <a16:creationId xmlns:a16="http://schemas.microsoft.com/office/drawing/2014/main" id="{5D22F59D-183B-4461-9EB5-E62EE6563AE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9052139" y="-742011"/>
            <a:ext cx="673096" cy="7511207"/>
          </a:xfrm>
          <a:prstGeom prst="bentConnector3">
            <a:avLst>
              <a:gd name="adj1" fmla="val 52316"/>
            </a:avLst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B6944AB-D183-48D6-ABC3-9367300715FD}"/>
              </a:ext>
            </a:extLst>
          </p:cNvPr>
          <p:cNvSpPr/>
          <p:nvPr/>
        </p:nvSpPr>
        <p:spPr>
          <a:xfrm>
            <a:off x="14588453" y="2132304"/>
            <a:ext cx="2089263" cy="486025"/>
          </a:xfrm>
          <a:prstGeom prst="rect">
            <a:avLst/>
          </a:prstGeom>
          <a:solidFill>
            <a:srgbClr val="92BE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Confirm Fracture with Acute Based Diagnostics</a:t>
            </a: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C0B0C04A-8029-4863-B434-A916F8FF2820}"/>
              </a:ext>
            </a:extLst>
          </p:cNvPr>
          <p:cNvSpPr/>
          <p:nvPr/>
        </p:nvSpPr>
        <p:spPr>
          <a:xfrm>
            <a:off x="22856385" y="6149579"/>
            <a:ext cx="1433132" cy="722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srgbClr val="56869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5" name="Straight Arrow Connector 192">
            <a:extLst>
              <a:ext uri="{FF2B5EF4-FFF2-40B4-BE49-F238E27FC236}">
                <a16:creationId xmlns:a16="http://schemas.microsoft.com/office/drawing/2014/main" id="{869EFF5F-8814-452B-8152-8494E7B270F2}"/>
              </a:ext>
            </a:extLst>
          </p:cNvPr>
          <p:cNvCxnSpPr>
            <a:cxnSpLocks/>
          </p:cNvCxnSpPr>
          <p:nvPr/>
        </p:nvCxnSpPr>
        <p:spPr>
          <a:xfrm>
            <a:off x="15829008" y="3031215"/>
            <a:ext cx="1456037" cy="332072"/>
          </a:xfrm>
          <a:prstGeom prst="bentConnector3">
            <a:avLst>
              <a:gd name="adj1" fmla="val 99222"/>
            </a:avLst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25">
            <a:extLst>
              <a:ext uri="{FF2B5EF4-FFF2-40B4-BE49-F238E27FC236}">
                <a16:creationId xmlns:a16="http://schemas.microsoft.com/office/drawing/2014/main" id="{777106BF-DEF7-4790-9FF7-AFB010DEE091}"/>
              </a:ext>
            </a:extLst>
          </p:cNvPr>
          <p:cNvCxnSpPr>
            <a:cxnSpLocks/>
            <a:stCxn id="143" idx="2"/>
          </p:cNvCxnSpPr>
          <p:nvPr/>
        </p:nvCxnSpPr>
        <p:spPr>
          <a:xfrm>
            <a:off x="23144292" y="3883670"/>
            <a:ext cx="0" cy="614836"/>
          </a:xfrm>
          <a:prstGeom prst="straightConnector1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92">
            <a:extLst>
              <a:ext uri="{FF2B5EF4-FFF2-40B4-BE49-F238E27FC236}">
                <a16:creationId xmlns:a16="http://schemas.microsoft.com/office/drawing/2014/main" id="{328E40A3-F7A9-45EE-950E-B2B0DF0BF600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698987" y="3326172"/>
            <a:ext cx="1319508" cy="2591404"/>
          </a:xfrm>
          <a:prstGeom prst="bentConnector2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51">
            <a:extLst>
              <a:ext uri="{FF2B5EF4-FFF2-40B4-BE49-F238E27FC236}">
                <a16:creationId xmlns:a16="http://schemas.microsoft.com/office/drawing/2014/main" id="{F9182D26-DA7F-4C08-8F39-6EACE2D31AA0}"/>
              </a:ext>
            </a:extLst>
          </p:cNvPr>
          <p:cNvCxnSpPr>
            <a:cxnSpLocks/>
          </p:cNvCxnSpPr>
          <p:nvPr/>
        </p:nvCxnSpPr>
        <p:spPr>
          <a:xfrm rot="10800000">
            <a:off x="8469957" y="6556978"/>
            <a:ext cx="13198664" cy="1711643"/>
          </a:xfrm>
          <a:prstGeom prst="bentConnector2">
            <a:avLst/>
          </a:prstGeom>
          <a:ln w="28575">
            <a:solidFill>
              <a:srgbClr val="FFC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Graphic 88" descr="Speaker phone with solid fill">
            <a:extLst>
              <a:ext uri="{FF2B5EF4-FFF2-40B4-BE49-F238E27FC236}">
                <a16:creationId xmlns:a16="http://schemas.microsoft.com/office/drawing/2014/main" id="{1D4D3647-5DB5-4F45-88AC-6F05B153BD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53306" y="4102097"/>
            <a:ext cx="461199" cy="461199"/>
          </a:xfrm>
          <a:prstGeom prst="rect">
            <a:avLst/>
          </a:prstGeom>
        </p:spPr>
      </p:pic>
      <p:pic>
        <p:nvPicPr>
          <p:cNvPr id="200" name="Graphic 199" descr="Speaker phone with solid fill">
            <a:extLst>
              <a:ext uri="{FF2B5EF4-FFF2-40B4-BE49-F238E27FC236}">
                <a16:creationId xmlns:a16="http://schemas.microsoft.com/office/drawing/2014/main" id="{4CBAA01C-4442-485B-9A86-58FAC065ED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371419" y="4118910"/>
            <a:ext cx="461199" cy="461199"/>
          </a:xfrm>
          <a:prstGeom prst="rect">
            <a:avLst/>
          </a:prstGeom>
        </p:spPr>
      </p:pic>
      <p:cxnSp>
        <p:nvCxnSpPr>
          <p:cNvPr id="201" name="Straight Arrow Connector 125">
            <a:extLst>
              <a:ext uri="{FF2B5EF4-FFF2-40B4-BE49-F238E27FC236}">
                <a16:creationId xmlns:a16="http://schemas.microsoft.com/office/drawing/2014/main" id="{F3FF7290-A74D-4AD8-9C07-CB739193FCC9}"/>
              </a:ext>
            </a:extLst>
          </p:cNvPr>
          <p:cNvCxnSpPr>
            <a:cxnSpLocks/>
          </p:cNvCxnSpPr>
          <p:nvPr/>
        </p:nvCxnSpPr>
        <p:spPr>
          <a:xfrm flipH="1" flipV="1">
            <a:off x="7319861" y="5757086"/>
            <a:ext cx="283902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92">
            <a:extLst>
              <a:ext uri="{FF2B5EF4-FFF2-40B4-BE49-F238E27FC236}">
                <a16:creationId xmlns:a16="http://schemas.microsoft.com/office/drawing/2014/main" id="{85EFCE7C-0BB4-4241-87C9-D02823C290A2}"/>
              </a:ext>
            </a:extLst>
          </p:cNvPr>
          <p:cNvCxnSpPr>
            <a:cxnSpLocks/>
          </p:cNvCxnSpPr>
          <p:nvPr/>
        </p:nvCxnSpPr>
        <p:spPr>
          <a:xfrm rot="10800000" flipV="1">
            <a:off x="944236" y="3397530"/>
            <a:ext cx="10140538" cy="1263699"/>
          </a:xfrm>
          <a:prstGeom prst="bentConnector3">
            <a:avLst>
              <a:gd name="adj1" fmla="val 54996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40">
            <a:extLst>
              <a:ext uri="{FF2B5EF4-FFF2-40B4-BE49-F238E27FC236}">
                <a16:creationId xmlns:a16="http://schemas.microsoft.com/office/drawing/2014/main" id="{FBD15D38-2824-46EC-A634-6DB12A74B78B}"/>
              </a:ext>
            </a:extLst>
          </p:cNvPr>
          <p:cNvCxnSpPr>
            <a:cxnSpLocks/>
            <a:stCxn id="217" idx="2"/>
          </p:cNvCxnSpPr>
          <p:nvPr/>
        </p:nvCxnSpPr>
        <p:spPr>
          <a:xfrm rot="5400000">
            <a:off x="2034171" y="1334336"/>
            <a:ext cx="2956891" cy="3371449"/>
          </a:xfrm>
          <a:prstGeom prst="bentConnector2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13F4D69-25AA-4B47-83C4-D7E730D07CC1}"/>
              </a:ext>
            </a:extLst>
          </p:cNvPr>
          <p:cNvGrpSpPr/>
          <p:nvPr/>
        </p:nvGrpSpPr>
        <p:grpSpPr>
          <a:xfrm>
            <a:off x="9088442" y="1806548"/>
            <a:ext cx="2448871" cy="998335"/>
            <a:chOff x="1740109" y="3915034"/>
            <a:chExt cx="1008895" cy="504447"/>
          </a:xfrm>
          <a:solidFill>
            <a:schemeClr val="bg1"/>
          </a:solidFill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F15F63D6-C952-4D09-8DA7-1DBDDBBFCA1F}"/>
                </a:ext>
              </a:extLst>
            </p:cNvPr>
            <p:cNvSpPr/>
            <p:nvPr/>
          </p:nvSpPr>
          <p:spPr>
            <a:xfrm>
              <a:off x="1740109" y="3915034"/>
              <a:ext cx="1008895" cy="504447"/>
            </a:xfrm>
            <a:prstGeom prst="roundRect">
              <a:avLst/>
            </a:prstGeom>
            <a:grpFill/>
            <a:ln>
              <a:solidFill>
                <a:srgbClr val="4592B5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fillRef>
            <a:effectRef idx="0">
              <a:schemeClr val="accent1">
                <a:alpha val="90000"/>
                <a:hueOff val="0"/>
                <a:satOff val="0"/>
                <a:lumOff val="0"/>
                <a:alphaOff val="-23333"/>
              </a:schemeClr>
            </a:effectRef>
            <a:fontRef idx="minor">
              <a:schemeClr val="lt1"/>
            </a:fontRef>
          </p:style>
        </p:sp>
        <p:sp>
          <p:nvSpPr>
            <p:cNvPr id="124" name="Rectangle: Rounded Corners 4">
              <a:extLst>
                <a:ext uri="{FF2B5EF4-FFF2-40B4-BE49-F238E27FC236}">
                  <a16:creationId xmlns:a16="http://schemas.microsoft.com/office/drawing/2014/main" id="{508E28E2-529E-401F-B0F1-E1B2FDBD6A75}"/>
                </a:ext>
              </a:extLst>
            </p:cNvPr>
            <p:cNvSpPr txBox="1"/>
            <p:nvPr/>
          </p:nvSpPr>
          <p:spPr>
            <a:xfrm>
              <a:off x="1785866" y="3949226"/>
              <a:ext cx="920680" cy="45231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633" tIns="32633" rIns="32633" bIns="32633" numCol="1" spcCol="1270" anchor="ctr" anchorCtr="0">
              <a:noAutofit/>
            </a:bodyPr>
            <a:lstStyle/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 community services:</a:t>
              </a:r>
            </a:p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Optician, Chiropody, Continence</a:t>
              </a:r>
            </a:p>
            <a:p>
              <a:pPr marL="0" marR="0" lvl="0" indent="0" algn="ctr" defTabSz="380737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592B5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Social Services, Dementia supports etc</a:t>
              </a:r>
            </a:p>
          </p:txBody>
        </p:sp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A6C1AE2-938C-49A4-9899-BCE0B2C44220}"/>
              </a:ext>
            </a:extLst>
          </p:cNvPr>
          <p:cNvSpPr/>
          <p:nvPr/>
        </p:nvSpPr>
        <p:spPr>
          <a:xfrm>
            <a:off x="7148443" y="940291"/>
            <a:ext cx="175173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50" b="0" i="0" u="none" strike="noStrike" kern="1200" cap="none" spc="0" normalizeH="0" baseline="0" noProof="0" dirty="0">
                <a:ln>
                  <a:noFill/>
                </a:ln>
                <a:solidFill>
                  <a:srgbClr val="92BE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Medication required within 4 months of fracture</a:t>
            </a:r>
          </a:p>
        </p:txBody>
      </p:sp>
      <p:pic>
        <p:nvPicPr>
          <p:cNvPr id="126" name="Graphic 125" descr="Information with solid fill">
            <a:extLst>
              <a:ext uri="{FF2B5EF4-FFF2-40B4-BE49-F238E27FC236}">
                <a16:creationId xmlns:a16="http://schemas.microsoft.com/office/drawing/2014/main" id="{566BF82D-6A87-42EB-B5BB-7C767C93486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830417" y="931752"/>
            <a:ext cx="338924" cy="338924"/>
          </a:xfrm>
          <a:prstGeom prst="rect">
            <a:avLst/>
          </a:prstGeom>
        </p:spPr>
      </p:pic>
      <p:sp>
        <p:nvSpPr>
          <p:cNvPr id="142" name="Rectangle: Rounded Corners 6">
            <a:extLst>
              <a:ext uri="{FF2B5EF4-FFF2-40B4-BE49-F238E27FC236}">
                <a16:creationId xmlns:a16="http://schemas.microsoft.com/office/drawing/2014/main" id="{FAFFB53E-994F-4144-8ED4-FAEBAF2DAABB}"/>
              </a:ext>
            </a:extLst>
          </p:cNvPr>
          <p:cNvSpPr/>
          <p:nvPr/>
        </p:nvSpPr>
        <p:spPr>
          <a:xfrm>
            <a:off x="6220638" y="1693680"/>
            <a:ext cx="5449711" cy="1165904"/>
          </a:xfrm>
          <a:prstGeom prst="roundRect">
            <a:avLst/>
          </a:prstGeom>
          <a:noFill/>
          <a:ln>
            <a:solidFill>
              <a:srgbClr val="92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6EAF64D-2EEB-4921-8C06-C99DD9302605}"/>
              </a:ext>
            </a:extLst>
          </p:cNvPr>
          <p:cNvSpPr txBox="1"/>
          <p:nvPr/>
        </p:nvSpPr>
        <p:spPr>
          <a:xfrm>
            <a:off x="382382" y="4317920"/>
            <a:ext cx="1366840" cy="1232645"/>
          </a:xfrm>
          <a:prstGeom prst="rect">
            <a:avLst/>
          </a:prstGeom>
          <a:solidFill>
            <a:srgbClr val="D6E1F2"/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38073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IE" sz="1800" b="1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8073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GP</a:t>
            </a:r>
          </a:p>
          <a:p>
            <a:pPr marL="0" marR="0" lvl="0" indent="0" algn="ctr" defTabSz="38073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IE" sz="1200" b="1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38073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IE" sz="2400" b="1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4" name="Straight Arrow Connector 125">
            <a:extLst>
              <a:ext uri="{FF2B5EF4-FFF2-40B4-BE49-F238E27FC236}">
                <a16:creationId xmlns:a16="http://schemas.microsoft.com/office/drawing/2014/main" id="{EC90C50A-7048-441E-9453-A9C0738662F9}"/>
              </a:ext>
            </a:extLst>
          </p:cNvPr>
          <p:cNvCxnSpPr>
            <a:cxnSpLocks/>
          </p:cNvCxnSpPr>
          <p:nvPr/>
        </p:nvCxnSpPr>
        <p:spPr>
          <a:xfrm flipH="1" flipV="1">
            <a:off x="1794614" y="5224230"/>
            <a:ext cx="3869933" cy="21161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433E91AD-8C01-4604-93B7-E65C6EE7EA46}"/>
              </a:ext>
            </a:extLst>
          </p:cNvPr>
          <p:cNvSpPr txBox="1"/>
          <p:nvPr/>
        </p:nvSpPr>
        <p:spPr>
          <a:xfrm>
            <a:off x="3028432" y="4918844"/>
            <a:ext cx="25967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900" b="0" i="0" u="none" strike="noStrike" kern="1200" cap="none" spc="0" normalizeH="0" baseline="0" noProof="0" dirty="0">
                <a:ln>
                  <a:noFill/>
                </a:ln>
                <a:solidFill>
                  <a:srgbClr val="92BE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Discharge to GP Care following 12 month follow up</a:t>
            </a:r>
          </a:p>
        </p:txBody>
      </p:sp>
      <p:cxnSp>
        <p:nvCxnSpPr>
          <p:cNvPr id="150" name="Straight Arrow Connector 125">
            <a:extLst>
              <a:ext uri="{FF2B5EF4-FFF2-40B4-BE49-F238E27FC236}">
                <a16:creationId xmlns:a16="http://schemas.microsoft.com/office/drawing/2014/main" id="{6604483C-82DE-43D8-8E76-8877DC4AE913}"/>
              </a:ext>
            </a:extLst>
          </p:cNvPr>
          <p:cNvCxnSpPr>
            <a:cxnSpLocks/>
          </p:cNvCxnSpPr>
          <p:nvPr/>
        </p:nvCxnSpPr>
        <p:spPr>
          <a:xfrm rot="10800000">
            <a:off x="1749222" y="5550564"/>
            <a:ext cx="9305634" cy="2337992"/>
          </a:xfrm>
          <a:prstGeom prst="bentConnector3">
            <a:avLst>
              <a:gd name="adj1" fmla="val 78953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25">
            <a:extLst>
              <a:ext uri="{FF2B5EF4-FFF2-40B4-BE49-F238E27FC236}">
                <a16:creationId xmlns:a16="http://schemas.microsoft.com/office/drawing/2014/main" id="{04E04BFE-08E1-4FC7-B1E7-717883D593E4}"/>
              </a:ext>
            </a:extLst>
          </p:cNvPr>
          <p:cNvCxnSpPr>
            <a:cxnSpLocks/>
            <a:endCxn id="142" idx="2"/>
          </p:cNvCxnSpPr>
          <p:nvPr/>
        </p:nvCxnSpPr>
        <p:spPr>
          <a:xfrm rot="16200000" flipV="1">
            <a:off x="8765999" y="3039080"/>
            <a:ext cx="2046133" cy="1687141"/>
          </a:xfrm>
          <a:prstGeom prst="bentConnector3">
            <a:avLst>
              <a:gd name="adj1" fmla="val 35888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25">
            <a:extLst>
              <a:ext uri="{FF2B5EF4-FFF2-40B4-BE49-F238E27FC236}">
                <a16:creationId xmlns:a16="http://schemas.microsoft.com/office/drawing/2014/main" id="{6161D2E9-3549-48F1-96C4-AF4BAB2744F1}"/>
              </a:ext>
            </a:extLst>
          </p:cNvPr>
          <p:cNvCxnSpPr>
            <a:cxnSpLocks/>
            <a:endCxn id="170" idx="0"/>
          </p:cNvCxnSpPr>
          <p:nvPr/>
        </p:nvCxnSpPr>
        <p:spPr>
          <a:xfrm flipH="1">
            <a:off x="15633085" y="1693680"/>
            <a:ext cx="9734" cy="438624"/>
          </a:xfrm>
          <a:prstGeom prst="straightConnector1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3BA98AD7-1ECB-4CB6-BE75-52DB6840FAAD}"/>
              </a:ext>
            </a:extLst>
          </p:cNvPr>
          <p:cNvSpPr txBox="1"/>
          <p:nvPr/>
        </p:nvSpPr>
        <p:spPr>
          <a:xfrm>
            <a:off x="14724564" y="2635304"/>
            <a:ext cx="1740605" cy="253916"/>
          </a:xfrm>
          <a:prstGeom prst="rect">
            <a:avLst/>
          </a:prstGeom>
          <a:solidFill>
            <a:schemeClr val="bg1"/>
          </a:solidFill>
          <a:ln>
            <a:solidFill>
              <a:srgbClr val="4592B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hueOff val="0"/>
              <a:satOff val="0"/>
              <a:lumOff val="0"/>
              <a:alphaOff val="-23333"/>
            </a:schemeClr>
          </a:fillRef>
          <a:effectRef idx="0">
            <a:schemeClr val="accent1">
              <a:alpha val="90000"/>
              <a:hueOff val="0"/>
              <a:satOff val="0"/>
              <a:lumOff val="0"/>
              <a:alphaOff val="-23333"/>
            </a:schemeClr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50" b="1" i="0" u="none" strike="noStrike" kern="1200" cap="none" spc="0" normalizeH="0" baseline="0" noProof="0" dirty="0">
                <a:ln>
                  <a:noFill/>
                </a:ln>
                <a:solidFill>
                  <a:srgbClr val="92BE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Fragility Fracture Confirmed</a:t>
            </a:r>
          </a:p>
        </p:txBody>
      </p:sp>
      <p:cxnSp>
        <p:nvCxnSpPr>
          <p:cNvPr id="155" name="Straight Arrow Connector 140">
            <a:extLst>
              <a:ext uri="{FF2B5EF4-FFF2-40B4-BE49-F238E27FC236}">
                <a16:creationId xmlns:a16="http://schemas.microsoft.com/office/drawing/2014/main" id="{6BE1F834-AC9D-814F-A8D3-8E70F0426A4A}"/>
              </a:ext>
            </a:extLst>
          </p:cNvPr>
          <p:cNvCxnSpPr>
            <a:cxnSpLocks/>
            <a:stCxn id="217" idx="2"/>
          </p:cNvCxnSpPr>
          <p:nvPr/>
        </p:nvCxnSpPr>
        <p:spPr>
          <a:xfrm rot="16200000" flipH="1">
            <a:off x="7027612" y="-287657"/>
            <a:ext cx="2225026" cy="5883570"/>
          </a:xfrm>
          <a:prstGeom prst="bentConnector2">
            <a:avLst/>
          </a:prstGeom>
          <a:ln w="28575">
            <a:solidFill>
              <a:schemeClr val="bg1">
                <a:lumMod val="85000"/>
              </a:schemeClr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83BB8641-2520-144B-8CF4-3F2BD9AAF385}"/>
              </a:ext>
            </a:extLst>
          </p:cNvPr>
          <p:cNvSpPr txBox="1"/>
          <p:nvPr/>
        </p:nvSpPr>
        <p:spPr>
          <a:xfrm>
            <a:off x="11478489" y="8878223"/>
            <a:ext cx="7609665" cy="587395"/>
          </a:xfrm>
          <a:prstGeom prst="roundRect">
            <a:avLst/>
          </a:prstGeom>
          <a:solidFill>
            <a:srgbClr val="DBEAF1"/>
          </a:solidFill>
          <a:ln>
            <a:solidFill>
              <a:srgbClr val="5AB1C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Acute or Community Diagnostics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3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Radiology, DXA, bloods</a:t>
            </a:r>
          </a:p>
        </p:txBody>
      </p:sp>
      <p:cxnSp>
        <p:nvCxnSpPr>
          <p:cNvPr id="199" name="Straight Arrow Connector 151">
            <a:extLst>
              <a:ext uri="{FF2B5EF4-FFF2-40B4-BE49-F238E27FC236}">
                <a16:creationId xmlns:a16="http://schemas.microsoft.com/office/drawing/2014/main" id="{3E0CC783-F149-A24F-90C7-4A784F41C591}"/>
              </a:ext>
            </a:extLst>
          </p:cNvPr>
          <p:cNvCxnSpPr>
            <a:cxnSpLocks/>
          </p:cNvCxnSpPr>
          <p:nvPr/>
        </p:nvCxnSpPr>
        <p:spPr>
          <a:xfrm rot="5400000">
            <a:off x="12105721" y="5467493"/>
            <a:ext cx="5940878" cy="749159"/>
          </a:xfrm>
          <a:prstGeom prst="bentConnector3">
            <a:avLst>
              <a:gd name="adj1" fmla="val 50000"/>
            </a:avLst>
          </a:prstGeom>
          <a:ln w="28575">
            <a:solidFill>
              <a:srgbClr val="FFC00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125">
            <a:extLst>
              <a:ext uri="{FF2B5EF4-FFF2-40B4-BE49-F238E27FC236}">
                <a16:creationId xmlns:a16="http://schemas.microsoft.com/office/drawing/2014/main" id="{B959F520-3ED0-7C47-AE46-C4272D25EC01}"/>
              </a:ext>
            </a:extLst>
          </p:cNvPr>
          <p:cNvCxnSpPr>
            <a:cxnSpLocks/>
            <a:stCxn id="169" idx="2"/>
          </p:cNvCxnSpPr>
          <p:nvPr/>
        </p:nvCxnSpPr>
        <p:spPr>
          <a:xfrm flipH="1">
            <a:off x="12701558" y="3874394"/>
            <a:ext cx="0" cy="624112"/>
          </a:xfrm>
          <a:prstGeom prst="straightConnector1">
            <a:avLst/>
          </a:prstGeom>
          <a:ln w="28575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1B216A2F-CFD3-A544-9D74-37512240A817}"/>
              </a:ext>
            </a:extLst>
          </p:cNvPr>
          <p:cNvSpPr txBox="1"/>
          <p:nvPr/>
        </p:nvSpPr>
        <p:spPr>
          <a:xfrm>
            <a:off x="16488611" y="5670579"/>
            <a:ext cx="1633530" cy="749141"/>
          </a:xfrm>
          <a:prstGeom prst="roundRect">
            <a:avLst/>
          </a:prstGeom>
          <a:solidFill>
            <a:schemeClr val="bg1"/>
          </a:solidFill>
          <a:ln>
            <a:solidFill>
              <a:srgbClr val="5AB1C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LOCAL &amp; NATIONAL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FLS DATABASE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KPI monitoring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C072CEE-B8E6-DC4D-89DF-9D895C0EC9C1}"/>
              </a:ext>
            </a:extLst>
          </p:cNvPr>
          <p:cNvSpPr txBox="1"/>
          <p:nvPr/>
        </p:nvSpPr>
        <p:spPr>
          <a:xfrm>
            <a:off x="18553540" y="10291781"/>
            <a:ext cx="6560760" cy="3405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National Clinical Programme for Trauma &amp; Orthopaedic Surgery CP2022 – FLS 1.1</a:t>
            </a:r>
          </a:p>
        </p:txBody>
      </p:sp>
      <p:cxnSp>
        <p:nvCxnSpPr>
          <p:cNvPr id="127" name="Straight Arrow Connector 125">
            <a:extLst>
              <a:ext uri="{FF2B5EF4-FFF2-40B4-BE49-F238E27FC236}">
                <a16:creationId xmlns:a16="http://schemas.microsoft.com/office/drawing/2014/main" id="{AF42DD91-51B8-9845-BB87-F46D40B0B6E2}"/>
              </a:ext>
            </a:extLst>
          </p:cNvPr>
          <p:cNvCxnSpPr>
            <a:cxnSpLocks/>
          </p:cNvCxnSpPr>
          <p:nvPr/>
        </p:nvCxnSpPr>
        <p:spPr>
          <a:xfrm flipV="1">
            <a:off x="13107235" y="7888557"/>
            <a:ext cx="0" cy="989666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B1B842F-FFCC-45A5-A927-59304279C49F}"/>
              </a:ext>
            </a:extLst>
          </p:cNvPr>
          <p:cNvGrpSpPr/>
          <p:nvPr/>
        </p:nvGrpSpPr>
        <p:grpSpPr>
          <a:xfrm>
            <a:off x="10098452" y="4386986"/>
            <a:ext cx="4170986" cy="3695136"/>
            <a:chOff x="10244226" y="3823867"/>
            <a:chExt cx="2658100" cy="2438184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2CDA8825-8210-4E91-B170-361EA699AEDD}"/>
                </a:ext>
              </a:extLst>
            </p:cNvPr>
            <p:cNvGrpSpPr/>
            <p:nvPr/>
          </p:nvGrpSpPr>
          <p:grpSpPr>
            <a:xfrm>
              <a:off x="10244226" y="3823867"/>
              <a:ext cx="2583470" cy="2438184"/>
              <a:chOff x="9115173" y="4076350"/>
              <a:chExt cx="2704242" cy="2464980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AC3C1E0E-B831-4561-9E60-6CB629A3410D}"/>
                  </a:ext>
                </a:extLst>
              </p:cNvPr>
              <p:cNvGrpSpPr/>
              <p:nvPr/>
            </p:nvGrpSpPr>
            <p:grpSpPr>
              <a:xfrm>
                <a:off x="9115173" y="4076350"/>
                <a:ext cx="2704242" cy="2464980"/>
                <a:chOff x="8898172" y="3714493"/>
                <a:chExt cx="2704242" cy="2464980"/>
              </a:xfrm>
            </p:grpSpPr>
            <p:sp>
              <p:nvSpPr>
                <p:cNvPr id="109" name="Rectangle: Rounded Corners 10">
                  <a:extLst>
                    <a:ext uri="{FF2B5EF4-FFF2-40B4-BE49-F238E27FC236}">
                      <a16:creationId xmlns:a16="http://schemas.microsoft.com/office/drawing/2014/main" id="{85C94EEE-CBB3-46ED-B72A-F13E8E6885D6}"/>
                    </a:ext>
                  </a:extLst>
                </p:cNvPr>
                <p:cNvSpPr txBox="1"/>
                <p:nvPr/>
              </p:nvSpPr>
              <p:spPr>
                <a:xfrm>
                  <a:off x="8898172" y="3714493"/>
                  <a:ext cx="2704242" cy="246498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79BDBB"/>
                  </a:solidFill>
                  <a:prstDash val="solid"/>
                  <a:miter lim="800000"/>
                </a:ln>
                <a:effectLst/>
              </p:spPr>
              <p:txBody>
                <a:bodyPr spcFirstLastPara="0" vert="horz" wrap="square" lIns="30170" tIns="30170" rIns="30170" bIns="30170" numCol="1" spcCol="1270" anchor="ctr" anchorCtr="0">
                  <a:no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66F1F0A3-5BED-4F59-9D49-34707EC394E6}"/>
                    </a:ext>
                  </a:extLst>
                </p:cNvPr>
                <p:cNvSpPr/>
                <p:nvPr/>
              </p:nvSpPr>
              <p:spPr>
                <a:xfrm>
                  <a:off x="9330763" y="4003690"/>
                  <a:ext cx="1808321" cy="209420"/>
                </a:xfrm>
                <a:prstGeom prst="rect">
                  <a:avLst/>
                </a:prstGeom>
                <a:ln w="31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Fracture Liaison Service </a:t>
                  </a:r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1AB60FE1-1BD6-4E8A-9AA2-14FE95C527C8}"/>
                    </a:ext>
                  </a:extLst>
                </p:cNvPr>
                <p:cNvSpPr/>
                <p:nvPr/>
              </p:nvSpPr>
              <p:spPr>
                <a:xfrm>
                  <a:off x="9055387" y="4321716"/>
                  <a:ext cx="2296307" cy="163224"/>
                </a:xfrm>
                <a:prstGeom prst="rect">
                  <a:avLst/>
                </a:prstGeom>
                <a:ln w="31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1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ANP/HSCP, </a:t>
                  </a:r>
                  <a:r>
                    <a:rPr kumimoji="0" lang="en-IE" sz="11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Consultant, Admin</a:t>
                  </a:r>
                </a:p>
              </p:txBody>
            </p:sp>
          </p:grp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8FB9C93-81AD-499B-9590-ADFB03BA7CDC}"/>
                  </a:ext>
                </a:extLst>
              </p:cNvPr>
              <p:cNvSpPr/>
              <p:nvPr/>
            </p:nvSpPr>
            <p:spPr>
              <a:xfrm>
                <a:off x="9179518" y="4707090"/>
                <a:ext cx="1203207" cy="4451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599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E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869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Patient Case </a:t>
                </a:r>
              </a:p>
              <a:p>
                <a:pPr marL="0" marR="0" lvl="0" indent="0" algn="ctr" defTabSz="9599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E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869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Finding</a:t>
                </a:r>
              </a:p>
            </p:txBody>
          </p: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D62A0B4-3EEE-4B26-9927-76B3EE17A997}"/>
                </a:ext>
              </a:extLst>
            </p:cNvPr>
            <p:cNvSpPr/>
            <p:nvPr/>
          </p:nvSpPr>
          <p:spPr>
            <a:xfrm>
              <a:off x="11629349" y="4445957"/>
              <a:ext cx="1272977" cy="39543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59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6869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Fracture and Falls Risk </a:t>
              </a:r>
            </a:p>
            <a:p>
              <a:pPr marL="0" marR="0" lvl="0" indent="0" algn="ctr" defTabSz="959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6869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Assessments </a:t>
              </a:r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9229E4E-A295-4003-AED5-6DA3E756F5F8}"/>
              </a:ext>
            </a:extLst>
          </p:cNvPr>
          <p:cNvSpPr/>
          <p:nvPr/>
        </p:nvSpPr>
        <p:spPr>
          <a:xfrm>
            <a:off x="10254217" y="6854180"/>
            <a:ext cx="1583510" cy="55980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Osteoporosis medication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CDD26FC-6E15-4336-95CC-6382FAE1672B}"/>
              </a:ext>
            </a:extLst>
          </p:cNvPr>
          <p:cNvSpPr/>
          <p:nvPr/>
        </p:nvSpPr>
        <p:spPr>
          <a:xfrm>
            <a:off x="9971315" y="6129144"/>
            <a:ext cx="1430556" cy="44687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C1415CB-A841-4104-9F95-A1B62AB8B7A8}"/>
              </a:ext>
            </a:extLst>
          </p:cNvPr>
          <p:cNvSpPr/>
          <p:nvPr/>
        </p:nvSpPr>
        <p:spPr>
          <a:xfrm>
            <a:off x="11150242" y="7562942"/>
            <a:ext cx="1955847" cy="39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Governance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9CC6AEB-5433-4129-8ADF-076A4DF4973C}"/>
              </a:ext>
            </a:extLst>
          </p:cNvPr>
          <p:cNvSpPr/>
          <p:nvPr/>
        </p:nvSpPr>
        <p:spPr>
          <a:xfrm>
            <a:off x="11389922" y="7210115"/>
            <a:ext cx="989252" cy="391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srgbClr val="56869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26CA26C-471E-45B2-AB60-84B61B58F08E}"/>
              </a:ext>
            </a:extLst>
          </p:cNvPr>
          <p:cNvSpPr/>
          <p:nvPr/>
        </p:nvSpPr>
        <p:spPr>
          <a:xfrm>
            <a:off x="12625398" y="6994778"/>
            <a:ext cx="1450562" cy="49486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Education/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Advice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25E6261-76B4-428C-8262-09750AED60CC}"/>
              </a:ext>
            </a:extLst>
          </p:cNvPr>
          <p:cNvSpPr/>
          <p:nvPr/>
        </p:nvSpPr>
        <p:spPr>
          <a:xfrm>
            <a:off x="12543385" y="6204306"/>
            <a:ext cx="1877867" cy="42475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 &amp; Balance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Exercise referrals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4A315C2-0B45-49F9-98A2-C4482193C99D}"/>
              </a:ext>
            </a:extLst>
          </p:cNvPr>
          <p:cNvSpPr/>
          <p:nvPr/>
        </p:nvSpPr>
        <p:spPr>
          <a:xfrm>
            <a:off x="11495854" y="6136507"/>
            <a:ext cx="1227215" cy="55980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Diagnostics referrals, Radiology, DXA, Bloods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93C98A-456D-4A84-9DAA-26553D0B5028}"/>
              </a:ext>
            </a:extLst>
          </p:cNvPr>
          <p:cNvSpPr/>
          <p:nvPr/>
        </p:nvSpPr>
        <p:spPr>
          <a:xfrm>
            <a:off x="21902297" y="6971706"/>
            <a:ext cx="1048955" cy="41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srgbClr val="56869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C12035A-2B14-4948-B70E-8BB54471C6B5}"/>
              </a:ext>
            </a:extLst>
          </p:cNvPr>
          <p:cNvGrpSpPr/>
          <p:nvPr/>
        </p:nvGrpSpPr>
        <p:grpSpPr>
          <a:xfrm>
            <a:off x="20362320" y="4397641"/>
            <a:ext cx="4422713" cy="3933133"/>
            <a:chOff x="10244226" y="3823867"/>
            <a:chExt cx="2658100" cy="2438184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2BCEADC4-E91B-41F8-A68E-F3997F22F557}"/>
                </a:ext>
              </a:extLst>
            </p:cNvPr>
            <p:cNvGrpSpPr/>
            <p:nvPr/>
          </p:nvGrpSpPr>
          <p:grpSpPr>
            <a:xfrm>
              <a:off x="10244226" y="3823867"/>
              <a:ext cx="2583470" cy="2438184"/>
              <a:chOff x="9115173" y="4076350"/>
              <a:chExt cx="2704242" cy="2464980"/>
            </a:xfrm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70430C1B-36C2-4E57-991C-0FAE41B68730}"/>
                  </a:ext>
                </a:extLst>
              </p:cNvPr>
              <p:cNvGrpSpPr/>
              <p:nvPr/>
            </p:nvGrpSpPr>
            <p:grpSpPr>
              <a:xfrm>
                <a:off x="9115173" y="4076350"/>
                <a:ext cx="2704242" cy="2464980"/>
                <a:chOff x="8898172" y="3714493"/>
                <a:chExt cx="2704242" cy="2464980"/>
              </a:xfrm>
            </p:grpSpPr>
            <p:sp>
              <p:nvSpPr>
                <p:cNvPr id="166" name="Rectangle: Rounded Corners 10">
                  <a:extLst>
                    <a:ext uri="{FF2B5EF4-FFF2-40B4-BE49-F238E27FC236}">
                      <a16:creationId xmlns:a16="http://schemas.microsoft.com/office/drawing/2014/main" id="{0341D619-84AD-4E5A-82A4-89DD75266C44}"/>
                    </a:ext>
                  </a:extLst>
                </p:cNvPr>
                <p:cNvSpPr txBox="1"/>
                <p:nvPr/>
              </p:nvSpPr>
              <p:spPr>
                <a:xfrm>
                  <a:off x="8898172" y="3714493"/>
                  <a:ext cx="2704242" cy="246498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79BDBB"/>
                  </a:solidFill>
                  <a:prstDash val="solid"/>
                  <a:miter lim="800000"/>
                </a:ln>
                <a:effectLst/>
              </p:spPr>
              <p:txBody>
                <a:bodyPr spcFirstLastPara="0" vert="horz" wrap="square" lIns="30170" tIns="30170" rIns="30170" bIns="30170" numCol="1" spcCol="1270" anchor="ctr" anchorCtr="0">
                  <a:no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009999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76BF1A5A-B3F8-4F72-9A00-4A3C8DD57B2C}"/>
                    </a:ext>
                  </a:extLst>
                </p:cNvPr>
                <p:cNvSpPr/>
                <p:nvPr/>
              </p:nvSpPr>
              <p:spPr>
                <a:xfrm>
                  <a:off x="9370466" y="3885207"/>
                  <a:ext cx="1808321" cy="196748"/>
                </a:xfrm>
                <a:prstGeom prst="rect">
                  <a:avLst/>
                </a:prstGeom>
                <a:ln w="31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Fracture Liaison Service </a:t>
                  </a: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5AA0E362-ECA6-48AD-82BE-ED40E1FAB1D9}"/>
                    </a:ext>
                  </a:extLst>
                </p:cNvPr>
                <p:cNvSpPr/>
                <p:nvPr/>
              </p:nvSpPr>
              <p:spPr>
                <a:xfrm>
                  <a:off x="9087430" y="4224898"/>
                  <a:ext cx="2296307" cy="153348"/>
                </a:xfrm>
                <a:prstGeom prst="rect">
                  <a:avLst/>
                </a:prstGeom>
                <a:ln w="31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352048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1100" b="0" i="1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ANP/HSCP/CNS</a:t>
                  </a:r>
                  <a:r>
                    <a:rPr kumimoji="0" lang="en-IE" sz="11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9999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, Consultant, Admin</a:t>
                  </a:r>
                </a:p>
              </p:txBody>
            </p:sp>
          </p:grp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9147264-781E-401E-B551-8001E8A08E5C}"/>
                  </a:ext>
                </a:extLst>
              </p:cNvPr>
              <p:cNvSpPr/>
              <p:nvPr/>
            </p:nvSpPr>
            <p:spPr>
              <a:xfrm>
                <a:off x="9179518" y="4707090"/>
                <a:ext cx="1203207" cy="445192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599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E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869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Patient Case </a:t>
                </a:r>
              </a:p>
              <a:p>
                <a:pPr marL="0" marR="0" lvl="0" indent="0" algn="ctr" defTabSz="9599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E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869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Finding</a:t>
                </a:r>
              </a:p>
            </p:txBody>
          </p:sp>
        </p:grp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EB91ED0-690A-4C68-ADE6-317E5CB663A0}"/>
                </a:ext>
              </a:extLst>
            </p:cNvPr>
            <p:cNvSpPr/>
            <p:nvPr/>
          </p:nvSpPr>
          <p:spPr>
            <a:xfrm>
              <a:off x="11629349" y="4445957"/>
              <a:ext cx="1272977" cy="395436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59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6869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Fracture and Falls Risk </a:t>
              </a:r>
            </a:p>
            <a:p>
              <a:pPr marL="0" marR="0" lvl="0" indent="0" algn="ctr" defTabSz="959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6869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Assessments </a:t>
              </a:r>
            </a:p>
          </p:txBody>
        </p:sp>
      </p:grp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BA15C43-4BBA-4416-ABB9-020292880E7E}"/>
              </a:ext>
            </a:extLst>
          </p:cNvPr>
          <p:cNvSpPr/>
          <p:nvPr/>
        </p:nvSpPr>
        <p:spPr>
          <a:xfrm>
            <a:off x="20642160" y="7066776"/>
            <a:ext cx="1679078" cy="59586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Osteoporosis medication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4B96B9C-B6F7-413C-B8FC-3A05334A670D}"/>
              </a:ext>
            </a:extLst>
          </p:cNvPr>
          <p:cNvSpPr/>
          <p:nvPr/>
        </p:nvSpPr>
        <p:spPr>
          <a:xfrm>
            <a:off x="20368489" y="6349014"/>
            <a:ext cx="1516893" cy="47565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 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A096FD35-40FE-4C60-A85F-A6B6A2DF45D6}"/>
              </a:ext>
            </a:extLst>
          </p:cNvPr>
          <p:cNvSpPr/>
          <p:nvPr/>
        </p:nvSpPr>
        <p:spPr>
          <a:xfrm>
            <a:off x="21515715" y="7786369"/>
            <a:ext cx="2073886" cy="41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Governance 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E8EA846B-7E67-415A-B212-EBECE51D1776}"/>
              </a:ext>
            </a:extLst>
          </p:cNvPr>
          <p:cNvSpPr/>
          <p:nvPr/>
        </p:nvSpPr>
        <p:spPr>
          <a:xfrm>
            <a:off x="21813730" y="7433542"/>
            <a:ext cx="1048955" cy="41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srgbClr val="56869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536A6541-4805-458C-9521-BD02169BF7C4}"/>
              </a:ext>
            </a:extLst>
          </p:cNvPr>
          <p:cNvSpPr/>
          <p:nvPr/>
        </p:nvSpPr>
        <p:spPr>
          <a:xfrm>
            <a:off x="23021365" y="7211558"/>
            <a:ext cx="1538106" cy="5267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Education/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Advice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F7F5E7B-3D38-44EF-816A-4D6F65385834}"/>
              </a:ext>
            </a:extLst>
          </p:cNvPr>
          <p:cNvSpPr/>
          <p:nvPr/>
        </p:nvSpPr>
        <p:spPr>
          <a:xfrm>
            <a:off x="22913564" y="6425600"/>
            <a:ext cx="1991200" cy="45211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 &amp; Balance </a:t>
            </a:r>
          </a:p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Exercise referrals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38735B8-3CCB-4722-85F8-9EBA18E4E0D7}"/>
              </a:ext>
            </a:extLst>
          </p:cNvPr>
          <p:cNvSpPr/>
          <p:nvPr/>
        </p:nvSpPr>
        <p:spPr>
          <a:xfrm>
            <a:off x="21905301" y="6349103"/>
            <a:ext cx="1301280" cy="59586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9668" tIns="34834" rIns="69668" bIns="3483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59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srgbClr val="56869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Diagnostics referrals, Radiology, DXA, Bloods</a:t>
            </a:r>
          </a:p>
        </p:txBody>
      </p:sp>
      <p:pic>
        <p:nvPicPr>
          <p:cNvPr id="183" name="Content Placeholder 4" descr="Confused person with solid fill">
            <a:extLst>
              <a:ext uri="{FF2B5EF4-FFF2-40B4-BE49-F238E27FC236}">
                <a16:creationId xmlns:a16="http://schemas.microsoft.com/office/drawing/2014/main" id="{38E4B41A-57F7-4FBD-A743-36E82F85C3B0}"/>
              </a:ext>
            </a:extLst>
          </p:cNvPr>
          <p:cNvPicPr>
            <a:picLocks noGrp="1"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552253" y="755994"/>
            <a:ext cx="503053" cy="503053"/>
          </a:xfrm>
          <a:prstGeom prst="rect">
            <a:avLst/>
          </a:prstGeom>
        </p:spPr>
      </p:pic>
      <p:cxnSp>
        <p:nvCxnSpPr>
          <p:cNvPr id="185" name="Connector: Elbow 184">
            <a:extLst>
              <a:ext uri="{FF2B5EF4-FFF2-40B4-BE49-F238E27FC236}">
                <a16:creationId xmlns:a16="http://schemas.microsoft.com/office/drawing/2014/main" id="{84CA7D9E-BA44-4B7C-A496-968B0E9E08B9}"/>
              </a:ext>
            </a:extLst>
          </p:cNvPr>
          <p:cNvCxnSpPr>
            <a:cxnSpLocks/>
            <a:stCxn id="183" idx="2"/>
          </p:cNvCxnSpPr>
          <p:nvPr/>
        </p:nvCxnSpPr>
        <p:spPr>
          <a:xfrm rot="16200000" flipH="1">
            <a:off x="13116511" y="-53684"/>
            <a:ext cx="176783" cy="2802244"/>
          </a:xfrm>
          <a:prstGeom prst="bentConnector2">
            <a:avLst/>
          </a:prstGeom>
          <a:ln w="165100">
            <a:solidFill>
              <a:srgbClr val="0099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8E6D4D7-12D8-4881-B4F9-9FC4739DA659}"/>
              </a:ext>
            </a:extLst>
          </p:cNvPr>
          <p:cNvSpPr/>
          <p:nvPr/>
        </p:nvSpPr>
        <p:spPr>
          <a:xfrm>
            <a:off x="11903338" y="845304"/>
            <a:ext cx="22515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presents to ED with:</a:t>
            </a:r>
            <a:endParaRPr kumimoji="0" lang="en-IE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Suspected Fragility F</a:t>
            </a:r>
            <a:r>
              <a:rPr kumimoji="0" lang="en-IE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racture</a:t>
            </a:r>
            <a:r>
              <a:rPr kumimoji="0" lang="en-I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B060578C-AC64-40C5-9C9D-1DF0A80FAA7E}"/>
              </a:ext>
            </a:extLst>
          </p:cNvPr>
          <p:cNvSpPr txBox="1"/>
          <p:nvPr/>
        </p:nvSpPr>
        <p:spPr>
          <a:xfrm>
            <a:off x="15468212" y="6671751"/>
            <a:ext cx="40410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1200" cap="none" spc="0" normalizeH="0" baseline="0" noProof="0" dirty="0">
                <a:ln>
                  <a:noFill/>
                </a:ln>
                <a:solidFill>
                  <a:srgbClr val="92BE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Integrated Service between Community and Acute Services</a:t>
            </a:r>
          </a:p>
        </p:txBody>
      </p:sp>
    </p:spTree>
    <p:extLst>
      <p:ext uri="{BB962C8B-B14F-4D97-AF65-F5344CB8AC3E}">
        <p14:creationId xmlns:p14="http://schemas.microsoft.com/office/powerpoint/2010/main" val="250628769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69105AB5F40947AF6CCC5A2BF25E00" ma:contentTypeVersion="11" ma:contentTypeDescription="Create a new document." ma:contentTypeScope="" ma:versionID="dc6ed025fd0a61e72a69119dabededec">
  <xsd:schema xmlns:xsd="http://www.w3.org/2001/XMLSchema" xmlns:xs="http://www.w3.org/2001/XMLSchema" xmlns:p="http://schemas.microsoft.com/office/2006/metadata/properties" xmlns:ns2="15e95a04-0fb2-406f-ac37-1559dc338c5c" xmlns:ns3="bef1180f-cc52-418f-9ca1-ef9ae671cb5f" targetNamespace="http://schemas.microsoft.com/office/2006/metadata/properties" ma:root="true" ma:fieldsID="714e3404c52e9cdd8c9cc35f5b285f4e" ns2:_="" ns3:_="">
    <xsd:import namespace="15e95a04-0fb2-406f-ac37-1559dc338c5c"/>
    <xsd:import namespace="bef1180f-cc52-418f-9ca1-ef9ae671cb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e95a04-0fb2-406f-ac37-1559dc33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DateandTime" ma:index="18" nillable="true" ma:displayName="Date and Time" ma:format="DateTime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1180f-cc52-418f-9ca1-ef9ae671cb5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15e95a04-0fb2-406f-ac37-1559dc338c5c" xsi:nil="true"/>
  </documentManagement>
</p:properties>
</file>

<file path=customXml/itemProps1.xml><?xml version="1.0" encoding="utf-8"?>
<ds:datastoreItem xmlns:ds="http://schemas.openxmlformats.org/officeDocument/2006/customXml" ds:itemID="{2A722A88-C209-4EFD-A842-0AB7329634CB}">
  <ds:schemaRefs>
    <ds:schemaRef ds:uri="15e95a04-0fb2-406f-ac37-1559dc338c5c"/>
    <ds:schemaRef ds:uri="bef1180f-cc52-418f-9ca1-ef9ae671cb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8D2068-ED2D-45D9-8DE7-78731ECA57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32FDE-BD3A-4AF1-B360-ED78DAC751A9}">
  <ds:schemaRefs>
    <ds:schemaRef ds:uri="http://schemas.microsoft.com/office/2006/metadata/properties"/>
    <ds:schemaRef ds:uri="bef1180f-cc52-418f-9ca1-ef9ae671cb5f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5e95a04-0fb2-406f-ac37-1559dc338c5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305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 Hegarty</dc:creator>
  <cp:lastModifiedBy>Ruth Kiely</cp:lastModifiedBy>
  <cp:revision>43</cp:revision>
  <dcterms:created xsi:type="dcterms:W3CDTF">2021-03-12T09:43:45Z</dcterms:created>
  <dcterms:modified xsi:type="dcterms:W3CDTF">2022-03-08T11:37:56Z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0x010100D969105AB5F40947AF6CCC5A2BF25E00</vt:lpwstr>
  </property>
</Properties>
</file>